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2192000" cy="16256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08" autoAdjust="0"/>
    <p:restoredTop sz="94660"/>
  </p:normalViewPr>
  <p:slideViewPr>
    <p:cSldViewPr snapToGrid="0">
      <p:cViewPr>
        <p:scale>
          <a:sx n="100" d="100"/>
          <a:sy n="100" d="100"/>
        </p:scale>
        <p:origin x="22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564431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311392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427490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2376506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3438665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2587537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2162339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544214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950179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1911667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4694B8-B126-4D61-9E9B-DE221FFD73E7}" type="datetimeFigureOut">
              <a:rPr kumimoji="1" lang="ja-JP" altLang="en-US" smtClean="0"/>
              <a:t>2025/10/5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3580987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B64694B8-B126-4D61-9E9B-DE221FFD73E7}" type="datetimeFigureOut">
              <a:rPr kumimoji="1" lang="ja-JP" altLang="en-US" smtClean="0"/>
              <a:t>2025/10/5</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799482E0-BE7F-4786-BC47-E09DDC6BA324}" type="slidenum">
              <a:rPr kumimoji="1" lang="ja-JP" altLang="en-US" smtClean="0"/>
              <a:t>‹#›</a:t>
            </a:fld>
            <a:endParaRPr kumimoji="1" lang="ja-JP" altLang="en-US"/>
          </a:p>
        </p:txBody>
      </p:sp>
    </p:spTree>
    <p:extLst>
      <p:ext uri="{BB962C8B-B14F-4D97-AF65-F5344CB8AC3E}">
        <p14:creationId xmlns:p14="http://schemas.microsoft.com/office/powerpoint/2010/main" val="7368036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jr3jzm@proof.ocn.ne.jp" TargetMode="External"/><Relationship Id="rId7" Type="http://schemas.openxmlformats.org/officeDocument/2006/relationships/image" Target="../media/image4.jpg"/><Relationship Id="rId2" Type="http://schemas.openxmlformats.org/officeDocument/2006/relationships/hyperlink" Target="mailto:info@millicom.co.jp" TargetMode="Externa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テキスト ボックス 62"/>
          <p:cNvSpPr txBox="1"/>
          <p:nvPr/>
        </p:nvSpPr>
        <p:spPr>
          <a:xfrm>
            <a:off x="1790700" y="145850"/>
            <a:ext cx="6979828" cy="369332"/>
          </a:xfrm>
          <a:prstGeom prst="rect">
            <a:avLst/>
          </a:prstGeom>
          <a:noFill/>
        </p:spPr>
        <p:txBody>
          <a:bodyPr wrap="square" lIns="0" tIns="0" rIns="0" bIns="0" rtlCol="0" anchor="ctr" anchorCtr="0">
            <a:spAutoFit/>
          </a:bodyPr>
          <a:lstStyle/>
          <a:p>
            <a:r>
              <a:rPr kumimoji="1" lang="en-US" altLang="ja-JP" sz="2400" dirty="0">
                <a:solidFill>
                  <a:srgbClr val="0070C0"/>
                </a:solidFill>
                <a:latin typeface="AR P丸ゴシック体E" panose="020F0900000000000000" pitchFamily="50" charset="-128"/>
                <a:ea typeface="AR P丸ゴシック体E" panose="020F0900000000000000" pitchFamily="50" charset="-128"/>
              </a:rPr>
              <a:t>24GHz</a:t>
            </a:r>
            <a:r>
              <a:rPr kumimoji="1" lang="ja-JP" altLang="en-US" sz="2400" dirty="0">
                <a:solidFill>
                  <a:srgbClr val="0070C0"/>
                </a:solidFill>
                <a:latin typeface="AR P丸ゴシック体E" panose="020F0900000000000000" pitchFamily="50" charset="-128"/>
                <a:ea typeface="AR P丸ゴシック体E" panose="020F0900000000000000" pitchFamily="50" charset="-128"/>
              </a:rPr>
              <a:t>帯 </a:t>
            </a:r>
            <a:r>
              <a:rPr kumimoji="1" lang="en-US" altLang="ja-JP" sz="2400" dirty="0">
                <a:solidFill>
                  <a:srgbClr val="0070C0"/>
                </a:solidFill>
                <a:latin typeface="AR P丸ゴシック体E" panose="020F0900000000000000" pitchFamily="50" charset="-128"/>
                <a:ea typeface="AR P丸ゴシック体E" panose="020F0900000000000000" pitchFamily="50" charset="-128"/>
              </a:rPr>
              <a:t>+29</a:t>
            </a:r>
            <a:r>
              <a:rPr kumimoji="1" lang="ja-JP" altLang="en-US" sz="2400" dirty="0">
                <a:solidFill>
                  <a:srgbClr val="0070C0"/>
                </a:solidFill>
                <a:latin typeface="AR P丸ゴシック体E" panose="020F0900000000000000" pitchFamily="50" charset="-128"/>
                <a:ea typeface="AR P丸ゴシック体E" panose="020F0900000000000000" pitchFamily="50" charset="-128"/>
              </a:rPr>
              <a:t>ｄ</a:t>
            </a:r>
            <a:r>
              <a:rPr kumimoji="1" lang="en-US" altLang="ja-JP" sz="2400" dirty="0">
                <a:solidFill>
                  <a:srgbClr val="0070C0"/>
                </a:solidFill>
                <a:latin typeface="AR P丸ゴシック体E" panose="020F0900000000000000" pitchFamily="50" charset="-128"/>
                <a:ea typeface="AR P丸ゴシック体E" panose="020F0900000000000000" pitchFamily="50" charset="-128"/>
              </a:rPr>
              <a:t>Bm Gain40</a:t>
            </a:r>
            <a:r>
              <a:rPr kumimoji="1" lang="ja-JP" altLang="en-US" sz="2400" dirty="0">
                <a:solidFill>
                  <a:srgbClr val="0070C0"/>
                </a:solidFill>
                <a:latin typeface="AR P丸ゴシック体E" panose="020F0900000000000000" pitchFamily="50" charset="-128"/>
                <a:ea typeface="AR P丸ゴシック体E" panose="020F0900000000000000" pitchFamily="50" charset="-128"/>
              </a:rPr>
              <a:t>ｄ</a:t>
            </a:r>
            <a:r>
              <a:rPr kumimoji="1" lang="en-US" altLang="ja-JP" sz="2400" dirty="0">
                <a:solidFill>
                  <a:srgbClr val="0070C0"/>
                </a:solidFill>
                <a:latin typeface="AR P丸ゴシック体E" panose="020F0900000000000000" pitchFamily="50" charset="-128"/>
                <a:ea typeface="AR P丸ゴシック体E" panose="020F0900000000000000" pitchFamily="50" charset="-128"/>
              </a:rPr>
              <a:t>B </a:t>
            </a:r>
            <a:r>
              <a:rPr kumimoji="1" lang="ja-JP" altLang="en-US" sz="2400" dirty="0">
                <a:solidFill>
                  <a:srgbClr val="0070C0"/>
                </a:solidFill>
                <a:latin typeface="AR P丸ゴシック体E" panose="020F0900000000000000" pitchFamily="50" charset="-128"/>
                <a:ea typeface="AR P丸ゴシック体E" panose="020F0900000000000000" pitchFamily="50" charset="-128"/>
              </a:rPr>
              <a:t>パワーアンプ概要</a:t>
            </a:r>
          </a:p>
        </p:txBody>
      </p:sp>
      <p:sp>
        <p:nvSpPr>
          <p:cNvPr id="161" name="テキスト ボックス 160"/>
          <p:cNvSpPr txBox="1"/>
          <p:nvPr/>
        </p:nvSpPr>
        <p:spPr>
          <a:xfrm>
            <a:off x="4912827" y="922870"/>
            <a:ext cx="7279173" cy="3132268"/>
          </a:xfrm>
          <a:prstGeom prst="rect">
            <a:avLst/>
          </a:prstGeom>
          <a:noFill/>
        </p:spPr>
        <p:txBody>
          <a:bodyPr wrap="square" lIns="0" tIns="0" rIns="0" bIns="0" rtlCol="0" anchor="ctr" anchorCtr="0">
            <a:spAutoFit/>
          </a:bodyPr>
          <a:lstStyle/>
          <a:p>
            <a:pPr>
              <a:lnSpc>
                <a:spcPct val="150000"/>
              </a:lnSpc>
            </a:pPr>
            <a:r>
              <a:rPr kumimoji="1" lang="ja-JP" altLang="en-US" sz="1600" dirty="0">
                <a:latin typeface="AR P丸ゴシック体E" panose="020F0900000000000000" pitchFamily="50" charset="-128"/>
                <a:ea typeface="AR P丸ゴシック体E" panose="020F0900000000000000" pitchFamily="50" charset="-128"/>
              </a:rPr>
              <a:t>◆はじめに</a:t>
            </a:r>
            <a:endParaRPr kumimoji="1" lang="en-US" altLang="ja-JP" sz="1400" dirty="0">
              <a:latin typeface="AR P丸ゴシック体E" panose="020F0900000000000000" pitchFamily="50" charset="-128"/>
              <a:ea typeface="AR P丸ゴシック体E" panose="020F0900000000000000" pitchFamily="50" charset="-128"/>
            </a:endParaRPr>
          </a:p>
          <a:p>
            <a:r>
              <a:rPr kumimoji="1" lang="ja-JP" altLang="en-US" sz="1400" dirty="0">
                <a:latin typeface="AR P丸ゴシック体E" panose="020F0900000000000000" pitchFamily="50" charset="-128"/>
                <a:ea typeface="AR P丸ゴシック体E" panose="020F0900000000000000" pitchFamily="50" charset="-128"/>
              </a:rPr>
              <a:t>　本アンプはマイクロ波アマチュア無線愛好家の方々を対象に「全国ミーティング用協賛品」</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として特別に試作したものですので通常の弊社販売品ではありません。</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回路図や説明書もありません。また性能や故障の際の保証をお約束するものではありません</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が不具合が発生した際は対応可能な範囲でのみ実施致します。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弊社の通常商品のようなアフターサービスは実施致しかねますのでご理解頂きますようお</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願い致します。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連絡先：有限会社ミリコム　上島　</a:t>
            </a:r>
            <a:r>
              <a:rPr kumimoji="1" lang="en-US" altLang="ja-JP" sz="1400" dirty="0">
                <a:latin typeface="AR P丸ゴシック体E" panose="020F0900000000000000" pitchFamily="50" charset="-128"/>
                <a:ea typeface="AR P丸ゴシック体E" panose="020F0900000000000000" pitchFamily="50" charset="-128"/>
              </a:rPr>
              <a:t>090-3351-0082</a:t>
            </a:r>
            <a:r>
              <a:rPr kumimoji="1" lang="ja-JP" altLang="en-US" sz="1400" dirty="0">
                <a:latin typeface="AR P丸ゴシック体E" panose="020F0900000000000000" pitchFamily="50" charset="-128"/>
                <a:ea typeface="AR P丸ゴシック体E" panose="020F0900000000000000" pitchFamily="50" charset="-128"/>
              </a:rPr>
              <a:t>　</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a:t>
            </a:r>
            <a:r>
              <a:rPr kumimoji="1" lang="en-US" altLang="ja-JP" sz="1400" dirty="0">
                <a:latin typeface="AR P丸ゴシック体E" panose="020F0900000000000000" pitchFamily="50" charset="-128"/>
                <a:ea typeface="AR P丸ゴシック体E" panose="020F0900000000000000" pitchFamily="50" charset="-128"/>
                <a:hlinkClick r:id="rId2"/>
              </a:rPr>
              <a:t>info@millicom.co.jp</a:t>
            </a:r>
            <a:r>
              <a:rPr kumimoji="1" lang="en-US" altLang="ja-JP" sz="1400" dirty="0">
                <a:latin typeface="AR P丸ゴシック体E" panose="020F0900000000000000" pitchFamily="50" charset="-128"/>
                <a:ea typeface="AR P丸ゴシック体E" panose="020F0900000000000000" pitchFamily="50" charset="-128"/>
              </a:rPr>
              <a:t>         </a:t>
            </a:r>
            <a:r>
              <a:rPr kumimoji="1" lang="en-US" altLang="ja-JP" sz="1400" dirty="0">
                <a:latin typeface="AR P丸ゴシック体E" panose="020F0900000000000000" pitchFamily="50" charset="-128"/>
                <a:ea typeface="AR P丸ゴシック体E" panose="020F0900000000000000" pitchFamily="50" charset="-128"/>
                <a:hlinkClick r:id="rId3"/>
              </a:rPr>
              <a:t>jr3jzm@proof.ocn.ne.jp</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endParaRPr kumimoji="1" lang="ja-JP" altLang="en-US" sz="1400" dirty="0">
              <a:latin typeface="AR P丸ゴシック体E" panose="020F0900000000000000" pitchFamily="50" charset="-128"/>
              <a:ea typeface="AR P丸ゴシック体E" panose="020F0900000000000000" pitchFamily="50" charset="-128"/>
            </a:endParaRPr>
          </a:p>
        </p:txBody>
      </p:sp>
      <p:sp>
        <p:nvSpPr>
          <p:cNvPr id="166" name="テキスト ボックス 165"/>
          <p:cNvSpPr txBox="1"/>
          <p:nvPr/>
        </p:nvSpPr>
        <p:spPr>
          <a:xfrm>
            <a:off x="224581" y="7511787"/>
            <a:ext cx="5567137" cy="246221"/>
          </a:xfrm>
          <a:prstGeom prst="rect">
            <a:avLst/>
          </a:prstGeom>
          <a:noFill/>
        </p:spPr>
        <p:txBody>
          <a:bodyPr wrap="square" lIns="0" tIns="0" rIns="0" bIns="0" rtlCol="0" anchor="ctr" anchorCtr="0">
            <a:spAutoFit/>
          </a:bodyPr>
          <a:lstStyle/>
          <a:p>
            <a:r>
              <a:rPr kumimoji="1" lang="ja-JP" altLang="en-US" sz="1600" dirty="0">
                <a:latin typeface="AR P丸ゴシック体E" panose="020F0900000000000000" pitchFamily="50" charset="-128"/>
                <a:ea typeface="AR P丸ゴシック体E" panose="020F0900000000000000" pitchFamily="50" charset="-128"/>
              </a:rPr>
              <a:t>●アンプ</a:t>
            </a:r>
            <a:r>
              <a:rPr lang="ja-JP" altLang="en-US" sz="1600" dirty="0">
                <a:latin typeface="AR P丸ゴシック体E" panose="020F0900000000000000" pitchFamily="50" charset="-128"/>
                <a:ea typeface="AR P丸ゴシック体E" panose="020F0900000000000000" pitchFamily="50" charset="-128"/>
              </a:rPr>
              <a:t>周波数・出力特性（周波数</a:t>
            </a:r>
            <a:r>
              <a:rPr lang="en-US" altLang="ja-JP" sz="1600" dirty="0">
                <a:latin typeface="AR P丸ゴシック体E" panose="020F0900000000000000" pitchFamily="50" charset="-128"/>
                <a:ea typeface="AR P丸ゴシック体E" panose="020F0900000000000000" pitchFamily="50" charset="-128"/>
              </a:rPr>
              <a:t>24.025GH</a:t>
            </a:r>
            <a:r>
              <a:rPr lang="ja-JP" altLang="en-US" sz="1600" dirty="0">
                <a:latin typeface="AR P丸ゴシック体E" panose="020F0900000000000000" pitchFamily="50" charset="-128"/>
                <a:ea typeface="AR P丸ゴシック体E" panose="020F0900000000000000" pitchFamily="50" charset="-128"/>
              </a:rPr>
              <a:t>ｚ）</a:t>
            </a:r>
            <a:r>
              <a:rPr kumimoji="1" lang="en-US" altLang="ja-JP" sz="1600" dirty="0">
                <a:latin typeface="AR P丸ゴシック体E" panose="020F0900000000000000" pitchFamily="50" charset="-128"/>
                <a:ea typeface="AR P丸ゴシック体E" panose="020F0900000000000000" pitchFamily="50" charset="-128"/>
              </a:rPr>
              <a:t> </a:t>
            </a:r>
            <a:endParaRPr kumimoji="1" lang="ja-JP" altLang="en-US" sz="1600" dirty="0">
              <a:latin typeface="AR P丸ゴシック体E" panose="020F0900000000000000" pitchFamily="50" charset="-128"/>
              <a:ea typeface="AR P丸ゴシック体E" panose="020F0900000000000000" pitchFamily="50" charset="-128"/>
            </a:endParaRPr>
          </a:p>
        </p:txBody>
      </p:sp>
      <p:graphicFrame>
        <p:nvGraphicFramePr>
          <p:cNvPr id="121" name="表 120"/>
          <p:cNvGraphicFramePr>
            <a:graphicFrameLocks noGrp="1"/>
          </p:cNvGraphicFramePr>
          <p:nvPr>
            <p:extLst>
              <p:ext uri="{D42A27DB-BD31-4B8C-83A1-F6EECF244321}">
                <p14:modId xmlns:p14="http://schemas.microsoft.com/office/powerpoint/2010/main" val="3311335375"/>
              </p:ext>
            </p:extLst>
          </p:nvPr>
        </p:nvGraphicFramePr>
        <p:xfrm>
          <a:off x="308167" y="7986863"/>
          <a:ext cx="5470063" cy="2590800"/>
        </p:xfrm>
        <a:graphic>
          <a:graphicData uri="http://schemas.openxmlformats.org/drawingml/2006/table">
            <a:tbl>
              <a:tblPr firstRow="1" bandRow="1">
                <a:tableStyleId>{073A0DAA-6AF3-43AB-8588-CEC1D06C72B9}</a:tableStyleId>
              </a:tblPr>
              <a:tblGrid>
                <a:gridCol w="1269538">
                  <a:extLst>
                    <a:ext uri="{9D8B030D-6E8A-4147-A177-3AD203B41FA5}">
                      <a16:colId xmlns:a16="http://schemas.microsoft.com/office/drawing/2014/main" val="20000"/>
                    </a:ext>
                  </a:extLst>
                </a:gridCol>
                <a:gridCol w="1394095">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511030">
                  <a:extLst>
                    <a:ext uri="{9D8B030D-6E8A-4147-A177-3AD203B41FA5}">
                      <a16:colId xmlns:a16="http://schemas.microsoft.com/office/drawing/2014/main" val="719969666"/>
                    </a:ext>
                  </a:extLst>
                </a:gridCol>
              </a:tblGrid>
              <a:tr h="322652">
                <a:tc>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入力レベル　</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tx1"/>
                          </a:solidFill>
                          <a:latin typeface="HGPｺﾞｼｯｸE" panose="020B0900000000000000" pitchFamily="50" charset="-128"/>
                          <a:ea typeface="HGPｺﾞｼｯｸE" panose="020B0900000000000000" pitchFamily="50" charset="-128"/>
                        </a:rPr>
                        <a:t>　　</a:t>
                      </a:r>
                      <a:r>
                        <a:rPr kumimoji="1" lang="en-US" altLang="ja-JP" sz="1600" dirty="0">
                          <a:solidFill>
                            <a:schemeClr val="tx1"/>
                          </a:solidFill>
                          <a:latin typeface="HGPｺﾞｼｯｸE" panose="020B0900000000000000" pitchFamily="50" charset="-128"/>
                          <a:ea typeface="HGPｺﾞｼｯｸE" panose="020B0900000000000000" pitchFamily="50" charset="-128"/>
                        </a:rPr>
                        <a:t>(</a:t>
                      </a:r>
                      <a:r>
                        <a:rPr kumimoji="1" lang="ja-JP" altLang="en-US" sz="1600" dirty="0">
                          <a:solidFill>
                            <a:schemeClr val="tx1"/>
                          </a:solidFill>
                          <a:latin typeface="HGPｺﾞｼｯｸE" panose="020B0900000000000000" pitchFamily="50" charset="-128"/>
                          <a:ea typeface="HGPｺﾞｼｯｸE" panose="020B0900000000000000" pitchFamily="50" charset="-128"/>
                        </a:rPr>
                        <a:t>ｄ</a:t>
                      </a:r>
                      <a:r>
                        <a:rPr kumimoji="1" lang="en-US" altLang="ja-JP" sz="1600" dirty="0">
                          <a:solidFill>
                            <a:schemeClr val="tx1"/>
                          </a:solidFill>
                          <a:latin typeface="HGPｺﾞｼｯｸE" panose="020B0900000000000000" pitchFamily="50" charset="-128"/>
                          <a:ea typeface="HGPｺﾞｼｯｸE" panose="020B0900000000000000" pitchFamily="50" charset="-128"/>
                        </a:rPr>
                        <a:t>Bm)</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出力レベル</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tx1"/>
                          </a:solidFill>
                          <a:latin typeface="HGPｺﾞｼｯｸE" panose="020B0900000000000000" pitchFamily="50" charset="-128"/>
                          <a:ea typeface="HGPｺﾞｼｯｸE" panose="020B0900000000000000" pitchFamily="50" charset="-128"/>
                        </a:rPr>
                        <a:t> </a:t>
                      </a:r>
                      <a:r>
                        <a:rPr kumimoji="1" lang="en-US" altLang="ja-JP" sz="1600" dirty="0">
                          <a:solidFill>
                            <a:schemeClr val="tx1"/>
                          </a:solidFill>
                          <a:latin typeface="HGPｺﾞｼｯｸE" panose="020B0900000000000000" pitchFamily="50" charset="-128"/>
                          <a:ea typeface="HGPｺﾞｼｯｸE" panose="020B0900000000000000" pitchFamily="50" charset="-128"/>
                        </a:rPr>
                        <a:t>(dB</a:t>
                      </a:r>
                      <a:r>
                        <a:rPr kumimoji="1" lang="ja-JP" altLang="en-US" sz="1600" dirty="0">
                          <a:solidFill>
                            <a:schemeClr val="tx1"/>
                          </a:solidFill>
                          <a:latin typeface="HGPｺﾞｼｯｸE" panose="020B0900000000000000" pitchFamily="50" charset="-128"/>
                          <a:ea typeface="HGPｺﾞｼｯｸE" panose="020B0900000000000000" pitchFamily="50" charset="-128"/>
                        </a:rPr>
                        <a:t>ｍ）</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ゲイン</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tx1"/>
                          </a:solidFill>
                          <a:latin typeface="HGPｺﾞｼｯｸE" panose="020B0900000000000000" pitchFamily="50" charset="-128"/>
                          <a:ea typeface="HGPｺﾞｼｯｸE" panose="020B0900000000000000" pitchFamily="50" charset="-128"/>
                        </a:rPr>
                        <a:t> （</a:t>
                      </a:r>
                      <a:r>
                        <a:rPr kumimoji="1" lang="en-US" altLang="ja-JP" sz="1600" dirty="0">
                          <a:solidFill>
                            <a:schemeClr val="tx1"/>
                          </a:solidFill>
                          <a:latin typeface="HGPｺﾞｼｯｸE" panose="020B0900000000000000" pitchFamily="50" charset="-128"/>
                          <a:ea typeface="HGPｺﾞｼｯｸE" panose="020B0900000000000000" pitchFamily="50" charset="-128"/>
                        </a:rPr>
                        <a:t>dB</a:t>
                      </a:r>
                      <a:r>
                        <a:rPr kumimoji="1" lang="ja-JP" altLang="en-US" sz="1600" dirty="0">
                          <a:solidFill>
                            <a:schemeClr val="tx1"/>
                          </a:solidFill>
                          <a:latin typeface="HGPｺﾞｼｯｸE" panose="020B0900000000000000" pitchFamily="50" charset="-128"/>
                          <a:ea typeface="HGPｺﾞｼｯｸE" panose="020B0900000000000000" pitchFamily="50" charset="-128"/>
                        </a:rPr>
                        <a:t>）</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消費電流</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r>
                        <a:rPr kumimoji="1" lang="en-US" altLang="ja-JP" sz="1600" dirty="0">
                          <a:solidFill>
                            <a:schemeClr val="tx1"/>
                          </a:solidFill>
                          <a:latin typeface="HGPｺﾞｼｯｸE" panose="020B0900000000000000" pitchFamily="50" charset="-128"/>
                          <a:ea typeface="HGPｺﾞｼｯｸE" panose="020B0900000000000000" pitchFamily="50" charset="-128"/>
                        </a:rPr>
                        <a:t>+6V</a:t>
                      </a:r>
                      <a:r>
                        <a:rPr kumimoji="1" lang="ja-JP" altLang="en-US" sz="1600" dirty="0">
                          <a:solidFill>
                            <a:schemeClr val="tx1"/>
                          </a:solidFill>
                          <a:latin typeface="HGPｺﾞｼｯｸE" panose="020B0900000000000000" pitchFamily="50" charset="-128"/>
                          <a:ea typeface="HGPｺﾞｼｯｸE" panose="020B0900000000000000" pitchFamily="50" charset="-128"/>
                        </a:rPr>
                        <a:t>（</a:t>
                      </a:r>
                      <a:r>
                        <a:rPr kumimoji="1" lang="en-US" altLang="ja-JP" sz="1600" dirty="0">
                          <a:solidFill>
                            <a:schemeClr val="tx1"/>
                          </a:solidFill>
                          <a:latin typeface="HGPｺﾞｼｯｸE" panose="020B0900000000000000" pitchFamily="50" charset="-128"/>
                          <a:ea typeface="HGPｺﾞｼｯｸE" panose="020B0900000000000000" pitchFamily="50" charset="-128"/>
                        </a:rPr>
                        <a:t>A)</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322652">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-14</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+27.3</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41.3</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6">
                  <a:txBody>
                    <a:bodyPr/>
                    <a:lstStyle/>
                    <a:p>
                      <a:r>
                        <a:rPr kumimoji="1" lang="ja-JP" altLang="en-US" sz="1600" dirty="0">
                          <a:solidFill>
                            <a:schemeClr val="tx1"/>
                          </a:solidFill>
                          <a:latin typeface="HGPｺﾞｼｯｸE" panose="020B0900000000000000" pitchFamily="50" charset="-128"/>
                          <a:ea typeface="HGPｺﾞｼｯｸE" panose="020B0900000000000000" pitchFamily="50" charset="-128"/>
                        </a:rPr>
                        <a:t>信号入力時</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tx1"/>
                          </a:solidFill>
                          <a:latin typeface="HGPｺﾞｼｯｸE" panose="020B0900000000000000" pitchFamily="50" charset="-128"/>
                          <a:ea typeface="HGPｺﾞｼｯｸE" panose="020B0900000000000000" pitchFamily="50" charset="-128"/>
                        </a:rPr>
                        <a:t>　　</a:t>
                      </a:r>
                      <a:r>
                        <a:rPr kumimoji="1" lang="en-US" altLang="ja-JP" sz="1600" dirty="0">
                          <a:solidFill>
                            <a:schemeClr val="tx1"/>
                          </a:solidFill>
                          <a:latin typeface="HGPｺﾞｼｯｸE" panose="020B0900000000000000" pitchFamily="50" charset="-128"/>
                          <a:ea typeface="HGPｺﾞｼｯｸE" panose="020B0900000000000000" pitchFamily="50" charset="-128"/>
                        </a:rPr>
                        <a:t>1.4A</a:t>
                      </a:r>
                    </a:p>
                    <a:p>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tx1"/>
                          </a:solidFill>
                          <a:latin typeface="HGPｺﾞｼｯｸE" panose="020B0900000000000000" pitchFamily="50" charset="-128"/>
                          <a:ea typeface="HGPｺﾞｼｯｸE" panose="020B0900000000000000" pitchFamily="50" charset="-128"/>
                        </a:rPr>
                        <a:t>無入力時</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tx1"/>
                          </a:solidFill>
                          <a:latin typeface="HGPｺﾞｼｯｸE" panose="020B0900000000000000" pitchFamily="50" charset="-128"/>
                          <a:ea typeface="HGPｺﾞｼｯｸE" panose="020B0900000000000000" pitchFamily="50" charset="-128"/>
                        </a:rPr>
                        <a:t>　　</a:t>
                      </a:r>
                      <a:r>
                        <a:rPr kumimoji="1" lang="en-US" altLang="ja-JP" sz="1600" dirty="0">
                          <a:solidFill>
                            <a:schemeClr val="tx1"/>
                          </a:solidFill>
                          <a:latin typeface="HGPｺﾞｼｯｸE" panose="020B0900000000000000" pitchFamily="50" charset="-128"/>
                          <a:ea typeface="HGPｺﾞｼｯｸE" panose="020B0900000000000000" pitchFamily="50" charset="-128"/>
                        </a:rPr>
                        <a:t>1.5A</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2652">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-12</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+27.8</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39.8</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2652">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-10</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+28.0</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38.0</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22652">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-8</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+28.0</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HGPｺﾞｼｯｸE" panose="020B0900000000000000" pitchFamily="50" charset="-128"/>
                          <a:ea typeface="HGPｺﾞｼｯｸE" panose="020B0900000000000000" pitchFamily="50" charset="-128"/>
                        </a:rPr>
                        <a:t>36.0</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22652">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-6</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+28.1</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HGPｺﾞｼｯｸE" panose="020B0900000000000000" pitchFamily="50" charset="-128"/>
                          <a:ea typeface="HGPｺﾞｼｯｸE" panose="020B0900000000000000" pitchFamily="50" charset="-128"/>
                        </a:rPr>
                        <a:t>34.1</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22652">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-4</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+28.2</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600" dirty="0">
                          <a:solidFill>
                            <a:schemeClr val="tx1"/>
                          </a:solidFill>
                          <a:latin typeface="HGPｺﾞｼｯｸE" panose="020B0900000000000000" pitchFamily="50" charset="-128"/>
                          <a:ea typeface="HGPｺﾞｼｯｸE" panose="020B0900000000000000" pitchFamily="50" charset="-128"/>
                        </a:rPr>
                        <a:t>32.2</a:t>
                      </a: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21" name="テキスト ボックス 20"/>
          <p:cNvSpPr txBox="1"/>
          <p:nvPr/>
        </p:nvSpPr>
        <p:spPr>
          <a:xfrm>
            <a:off x="5995244" y="7638664"/>
            <a:ext cx="6053148" cy="3732432"/>
          </a:xfrm>
          <a:prstGeom prst="rect">
            <a:avLst/>
          </a:prstGeom>
          <a:noFill/>
        </p:spPr>
        <p:txBody>
          <a:bodyPr wrap="square" lIns="0" tIns="0" rIns="0" bIns="0" rtlCol="0" anchor="ctr" anchorCtr="0">
            <a:spAutoFit/>
          </a:bodyPr>
          <a:lstStyle/>
          <a:p>
            <a:r>
              <a:rPr kumimoji="1" lang="ja-JP" altLang="en-US" sz="1400" dirty="0">
                <a:latin typeface="AR P丸ゴシック体E" panose="020F0900000000000000" pitchFamily="50" charset="-128"/>
                <a:ea typeface="AR P丸ゴシック体E" panose="020F0900000000000000" pitchFamily="50" charset="-128"/>
              </a:rPr>
              <a:t>特記事項および使用上の注意事項</a:t>
            </a:r>
            <a:endParaRPr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・電源は「黄色リード線」に</a:t>
            </a:r>
            <a:r>
              <a:rPr kumimoji="1" lang="en-US" altLang="ja-JP" sz="1400" dirty="0">
                <a:latin typeface="AR P丸ゴシック体E" panose="020F0900000000000000" pitchFamily="50" charset="-128"/>
                <a:ea typeface="AR P丸ゴシック体E" panose="020F0900000000000000" pitchFamily="50" charset="-128"/>
              </a:rPr>
              <a:t>+6V</a:t>
            </a:r>
            <a:r>
              <a:rPr kumimoji="1" lang="ja-JP" altLang="en-US" sz="1400" dirty="0">
                <a:latin typeface="AR P丸ゴシック体E" panose="020F0900000000000000" pitchFamily="50" charset="-128"/>
                <a:ea typeface="AR P丸ゴシック体E" panose="020F0900000000000000" pitchFamily="50" charset="-128"/>
              </a:rPr>
              <a:t>を印可願います。アンプの性質上、無入力時で</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約</a:t>
            </a:r>
            <a:r>
              <a:rPr kumimoji="1" lang="en-US" altLang="ja-JP" sz="1400" dirty="0">
                <a:latin typeface="AR P丸ゴシック体E" panose="020F0900000000000000" pitchFamily="50" charset="-128"/>
                <a:ea typeface="AR P丸ゴシック体E" panose="020F0900000000000000" pitchFamily="50" charset="-128"/>
              </a:rPr>
              <a:t>1.5A</a:t>
            </a:r>
            <a:r>
              <a:rPr kumimoji="1" lang="ja-JP" altLang="en-US" sz="1400" dirty="0">
                <a:latin typeface="AR P丸ゴシック体E" panose="020F0900000000000000" pitchFamily="50" charset="-128"/>
                <a:ea typeface="AR P丸ゴシック体E" panose="020F0900000000000000" pitchFamily="50" charset="-128"/>
              </a:rPr>
              <a:t>の電流が流れますので無信号時には電源断される事をお奨めします。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電圧は</a:t>
            </a:r>
            <a:r>
              <a:rPr kumimoji="1" lang="en-US" altLang="ja-JP" sz="1400" dirty="0">
                <a:latin typeface="AR P丸ゴシック体E" panose="020F0900000000000000" pitchFamily="50" charset="-128"/>
                <a:ea typeface="AR P丸ゴシック体E" panose="020F0900000000000000" pitchFamily="50" charset="-128"/>
              </a:rPr>
              <a:t>+5.5V</a:t>
            </a:r>
            <a:r>
              <a:rPr kumimoji="1" lang="ja-JP" altLang="en-US" sz="1400" dirty="0">
                <a:latin typeface="AR P丸ゴシック体E" panose="020F0900000000000000" pitchFamily="50" charset="-128"/>
                <a:ea typeface="AR P丸ゴシック体E" panose="020F0900000000000000" pitchFamily="50" charset="-128"/>
              </a:rPr>
              <a:t>～</a:t>
            </a:r>
            <a:r>
              <a:rPr kumimoji="1" lang="en-US" altLang="ja-JP" sz="1400" dirty="0">
                <a:latin typeface="AR P丸ゴシック体E" panose="020F0900000000000000" pitchFamily="50" charset="-128"/>
                <a:ea typeface="AR P丸ゴシック体E" panose="020F0900000000000000" pitchFamily="50" charset="-128"/>
              </a:rPr>
              <a:t>+8V</a:t>
            </a:r>
            <a:r>
              <a:rPr kumimoji="1" lang="ja-JP" altLang="en-US" sz="1400" dirty="0">
                <a:latin typeface="AR P丸ゴシック体E" panose="020F0900000000000000" pitchFamily="50" charset="-128"/>
                <a:ea typeface="AR P丸ゴシック体E" panose="020F0900000000000000" pitchFamily="50" charset="-128"/>
              </a:rPr>
              <a:t>程度で使用可能ですがレギュレーターの発熱を考慮</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すると</a:t>
            </a:r>
            <a:r>
              <a:rPr kumimoji="1" lang="en-US" altLang="ja-JP" sz="1400" dirty="0">
                <a:latin typeface="AR P丸ゴシック体E" panose="020F0900000000000000" pitchFamily="50" charset="-128"/>
                <a:ea typeface="AR P丸ゴシック体E" panose="020F0900000000000000" pitchFamily="50" charset="-128"/>
              </a:rPr>
              <a:t>+6V</a:t>
            </a:r>
            <a:r>
              <a:rPr kumimoji="1" lang="ja-JP" altLang="en-US" sz="1400" dirty="0">
                <a:latin typeface="AR P丸ゴシック体E" panose="020F0900000000000000" pitchFamily="50" charset="-128"/>
                <a:ea typeface="AR P丸ゴシック体E" panose="020F0900000000000000" pitchFamily="50" charset="-128"/>
              </a:rPr>
              <a:t>付近での使用をお奨めします。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・出力にはアンプ保護用のアイソレーターを挿入していますので取り外さない</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で使用願います。アイソレーターロスは</a:t>
            </a:r>
            <a:r>
              <a:rPr kumimoji="1" lang="en-US" altLang="ja-JP" sz="1400" dirty="0">
                <a:latin typeface="AR P丸ゴシック体E" panose="020F0900000000000000" pitchFamily="50" charset="-128"/>
                <a:ea typeface="AR P丸ゴシック体E" panose="020F0900000000000000" pitchFamily="50" charset="-128"/>
              </a:rPr>
              <a:t>0.6</a:t>
            </a:r>
            <a:r>
              <a:rPr kumimoji="1" lang="ja-JP" altLang="en-US" sz="1400" dirty="0">
                <a:latin typeface="AR P丸ゴシック体E" panose="020F0900000000000000" pitchFamily="50" charset="-128"/>
                <a:ea typeface="AR P丸ゴシック体E" panose="020F0900000000000000" pitchFamily="50" charset="-128"/>
              </a:rPr>
              <a:t>～</a:t>
            </a:r>
            <a:r>
              <a:rPr kumimoji="1" lang="en-US" altLang="ja-JP" sz="1400" dirty="0">
                <a:latin typeface="AR P丸ゴシック体E" panose="020F0900000000000000" pitchFamily="50" charset="-128"/>
                <a:ea typeface="AR P丸ゴシック体E" panose="020F0900000000000000" pitchFamily="50" charset="-128"/>
              </a:rPr>
              <a:t>1.0</a:t>
            </a:r>
            <a:r>
              <a:rPr kumimoji="1" lang="ja-JP" altLang="en-US" sz="1400" dirty="0">
                <a:latin typeface="AR P丸ゴシック体E" panose="020F0900000000000000" pitchFamily="50" charset="-128"/>
                <a:ea typeface="AR P丸ゴシック体E" panose="020F0900000000000000" pitchFamily="50" charset="-128"/>
              </a:rPr>
              <a:t>ｄ</a:t>
            </a:r>
            <a:r>
              <a:rPr kumimoji="1" lang="en-US" altLang="ja-JP" sz="1400" dirty="0">
                <a:latin typeface="AR P丸ゴシック体E" panose="020F0900000000000000" pitchFamily="50" charset="-128"/>
                <a:ea typeface="AR P丸ゴシック体E" panose="020F0900000000000000" pitchFamily="50" charset="-128"/>
              </a:rPr>
              <a:t>B</a:t>
            </a:r>
            <a:r>
              <a:rPr kumimoji="1" lang="ja-JP" altLang="en-US" sz="1400" dirty="0">
                <a:latin typeface="AR P丸ゴシック体E" panose="020F0900000000000000" pitchFamily="50" charset="-128"/>
                <a:ea typeface="AR P丸ゴシック体E" panose="020F0900000000000000" pitchFamily="50" charset="-128"/>
              </a:rPr>
              <a:t>です。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lang="en-US" altLang="ja-JP" sz="1400" dirty="0">
                <a:latin typeface="AR P丸ゴシック体E" panose="020F0900000000000000" pitchFamily="50" charset="-128"/>
                <a:ea typeface="AR P丸ゴシック体E" panose="020F0900000000000000" pitchFamily="50" charset="-128"/>
              </a:rPr>
              <a:t>  </a:t>
            </a:r>
            <a:r>
              <a:rPr lang="ja-JP" altLang="en-US" sz="1400" dirty="0">
                <a:latin typeface="AR P丸ゴシック体E" panose="020F0900000000000000" pitchFamily="50" charset="-128"/>
                <a:ea typeface="AR P丸ゴシック体E" panose="020F0900000000000000" pitchFamily="50" charset="-128"/>
              </a:rPr>
              <a:t>左表のパワーはアイソレーターのロスを含めた値です。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・約</a:t>
            </a:r>
            <a:r>
              <a:rPr kumimoji="1" lang="en-US" altLang="ja-JP" sz="1400" dirty="0">
                <a:latin typeface="AR P丸ゴシック体E" panose="020F0900000000000000" pitchFamily="50" charset="-128"/>
                <a:ea typeface="AR P丸ゴシック体E" panose="020F0900000000000000" pitchFamily="50" charset="-128"/>
              </a:rPr>
              <a:t>8W</a:t>
            </a:r>
            <a:r>
              <a:rPr kumimoji="1" lang="ja-JP" altLang="en-US" sz="1400" dirty="0">
                <a:latin typeface="AR P丸ゴシック体E" panose="020F0900000000000000" pitchFamily="50" charset="-128"/>
                <a:ea typeface="AR P丸ゴシック体E" panose="020F0900000000000000" pitchFamily="50" charset="-128"/>
              </a:rPr>
              <a:t>の消費電流ですが長時間使用では発熱がありますのでヒート</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シンク部分をファン等で冷却願います。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・アンプゲインが</a:t>
            </a:r>
            <a:r>
              <a:rPr kumimoji="1" lang="en-US" altLang="ja-JP" sz="1400" dirty="0">
                <a:latin typeface="AR P丸ゴシック体E" panose="020F0900000000000000" pitchFamily="50" charset="-128"/>
                <a:ea typeface="AR P丸ゴシック体E" panose="020F0900000000000000" pitchFamily="50" charset="-128"/>
              </a:rPr>
              <a:t>40</a:t>
            </a:r>
            <a:r>
              <a:rPr kumimoji="1" lang="ja-JP" altLang="en-US" sz="1400" dirty="0">
                <a:latin typeface="AR P丸ゴシック体E" panose="020F0900000000000000" pitchFamily="50" charset="-128"/>
                <a:ea typeface="AR P丸ゴシック体E" panose="020F0900000000000000" pitchFamily="50" charset="-128"/>
              </a:rPr>
              <a:t>ｄ</a:t>
            </a:r>
            <a:r>
              <a:rPr kumimoji="1" lang="en-US" altLang="ja-JP" sz="1400" dirty="0">
                <a:latin typeface="AR P丸ゴシック体E" panose="020F0900000000000000" pitchFamily="50" charset="-128"/>
                <a:ea typeface="AR P丸ゴシック体E" panose="020F0900000000000000" pitchFamily="50" charset="-128"/>
              </a:rPr>
              <a:t>B</a:t>
            </a:r>
            <a:r>
              <a:rPr kumimoji="1" lang="ja-JP" altLang="en-US" sz="1400" dirty="0">
                <a:latin typeface="AR P丸ゴシック体E" panose="020F0900000000000000" pitchFamily="50" charset="-128"/>
                <a:ea typeface="AR P丸ゴシック体E" panose="020F0900000000000000" pitchFamily="50" charset="-128"/>
              </a:rPr>
              <a:t>程度あり、最大アンプ入力レベル</a:t>
            </a:r>
            <a:r>
              <a:rPr kumimoji="1" lang="en-US" altLang="ja-JP" sz="1400" dirty="0">
                <a:latin typeface="AR P丸ゴシック体E" panose="020F0900000000000000" pitchFamily="50" charset="-128"/>
                <a:ea typeface="AR P丸ゴシック体E" panose="020F0900000000000000" pitchFamily="50" charset="-128"/>
              </a:rPr>
              <a:t>-5</a:t>
            </a:r>
            <a:r>
              <a:rPr kumimoji="1" lang="ja-JP" altLang="en-US" sz="1400" dirty="0">
                <a:latin typeface="AR P丸ゴシック体E" panose="020F0900000000000000" pitchFamily="50" charset="-128"/>
                <a:ea typeface="AR P丸ゴシック体E" panose="020F0900000000000000" pitchFamily="50" charset="-128"/>
              </a:rPr>
              <a:t>ｄ</a:t>
            </a:r>
            <a:r>
              <a:rPr kumimoji="1" lang="en-US" altLang="ja-JP" sz="1400" dirty="0">
                <a:latin typeface="AR P丸ゴシック体E" panose="020F0900000000000000" pitchFamily="50" charset="-128"/>
                <a:ea typeface="AR P丸ゴシック体E" panose="020F0900000000000000" pitchFamily="50" charset="-128"/>
              </a:rPr>
              <a:t>Bm</a:t>
            </a:r>
            <a:r>
              <a:rPr kumimoji="1" lang="ja-JP" altLang="en-US" sz="1400" dirty="0">
                <a:latin typeface="AR P丸ゴシック体E" panose="020F0900000000000000" pitchFamily="50" charset="-128"/>
                <a:ea typeface="AR P丸ゴシック体E" panose="020F0900000000000000" pitchFamily="50" charset="-128"/>
              </a:rPr>
              <a:t>程度ですので</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lang="ja-JP" altLang="en-US" sz="1400" dirty="0">
                <a:latin typeface="AR P丸ゴシック体E" panose="020F0900000000000000" pitchFamily="50" charset="-128"/>
                <a:ea typeface="AR P丸ゴシック体E" panose="020F0900000000000000" pitchFamily="50" charset="-128"/>
              </a:rPr>
              <a:t>  </a:t>
            </a:r>
            <a:r>
              <a:rPr kumimoji="1" lang="en-US" altLang="ja-JP" sz="1400" dirty="0">
                <a:latin typeface="AR P丸ゴシック体E" panose="020F0900000000000000" pitchFamily="50" charset="-128"/>
                <a:ea typeface="AR P丸ゴシック体E" panose="020F0900000000000000" pitchFamily="50" charset="-128"/>
              </a:rPr>
              <a:t>RF</a:t>
            </a:r>
            <a:r>
              <a:rPr kumimoji="1" lang="ja-JP" altLang="en-US" sz="1400" dirty="0">
                <a:latin typeface="AR P丸ゴシック体E" panose="020F0900000000000000" pitchFamily="50" charset="-128"/>
                <a:ea typeface="AR P丸ゴシック体E" panose="020F0900000000000000" pitchFamily="50" charset="-128"/>
              </a:rPr>
              <a:t>入力</a:t>
            </a:r>
            <a:r>
              <a:rPr kumimoji="1" lang="en-US" altLang="ja-JP" sz="1400" dirty="0">
                <a:latin typeface="AR P丸ゴシック体E" panose="020F0900000000000000" pitchFamily="50" charset="-128"/>
                <a:ea typeface="AR P丸ゴシック体E" panose="020F0900000000000000" pitchFamily="50" charset="-128"/>
              </a:rPr>
              <a:t>0</a:t>
            </a:r>
            <a:r>
              <a:rPr kumimoji="1" lang="ja-JP" altLang="en-US" sz="1400" dirty="0">
                <a:latin typeface="AR P丸ゴシック体E" panose="020F0900000000000000" pitchFamily="50" charset="-128"/>
                <a:ea typeface="AR P丸ゴシック体E" panose="020F0900000000000000" pitchFamily="50" charset="-128"/>
              </a:rPr>
              <a:t>ｄ</a:t>
            </a:r>
            <a:r>
              <a:rPr kumimoji="1" lang="en-US" altLang="ja-JP" sz="1400" dirty="0">
                <a:latin typeface="AR P丸ゴシック体E" panose="020F0900000000000000" pitchFamily="50" charset="-128"/>
                <a:ea typeface="AR P丸ゴシック体E" panose="020F0900000000000000" pitchFamily="50" charset="-128"/>
              </a:rPr>
              <a:t>Bm</a:t>
            </a:r>
            <a:r>
              <a:rPr kumimoji="1" lang="ja-JP" altLang="en-US" sz="1400" dirty="0">
                <a:latin typeface="AR P丸ゴシック体E" panose="020F0900000000000000" pitchFamily="50" charset="-128"/>
                <a:ea typeface="AR P丸ゴシック体E" panose="020F0900000000000000" pitchFamily="50" charset="-128"/>
              </a:rPr>
              <a:t>以上印可すると瞬時に破損の可能性があります。</a:t>
            </a:r>
          </a:p>
        </p:txBody>
      </p:sp>
      <p:sp>
        <p:nvSpPr>
          <p:cNvPr id="22" name="テキスト ボックス 21"/>
          <p:cNvSpPr txBox="1"/>
          <p:nvPr/>
        </p:nvSpPr>
        <p:spPr>
          <a:xfrm>
            <a:off x="323134" y="11741231"/>
            <a:ext cx="5567137" cy="246221"/>
          </a:xfrm>
          <a:prstGeom prst="rect">
            <a:avLst/>
          </a:prstGeom>
          <a:noFill/>
        </p:spPr>
        <p:txBody>
          <a:bodyPr wrap="square" lIns="0" tIns="0" rIns="0" bIns="0" rtlCol="0" anchor="ctr" anchorCtr="0">
            <a:spAutoFit/>
          </a:bodyPr>
          <a:lstStyle/>
          <a:p>
            <a:r>
              <a:rPr kumimoji="1" lang="ja-JP" altLang="en-US" sz="1600" dirty="0">
                <a:latin typeface="AR P丸ゴシック体E" panose="020F0900000000000000" pitchFamily="50" charset="-128"/>
                <a:ea typeface="AR P丸ゴシック体E" panose="020F0900000000000000" pitchFamily="50" charset="-128"/>
              </a:rPr>
              <a:t>●アンプ</a:t>
            </a:r>
            <a:r>
              <a:rPr lang="ja-JP" altLang="en-US" sz="1600" dirty="0">
                <a:latin typeface="AR P丸ゴシック体E" panose="020F0900000000000000" pitchFamily="50" charset="-128"/>
                <a:ea typeface="AR P丸ゴシック体E" panose="020F0900000000000000" pitchFamily="50" charset="-128"/>
              </a:rPr>
              <a:t>出力波形（参考）</a:t>
            </a:r>
            <a:r>
              <a:rPr kumimoji="1" lang="en-US" altLang="ja-JP" sz="1600" dirty="0">
                <a:latin typeface="AR P丸ゴシック体E" panose="020F0900000000000000" pitchFamily="50" charset="-128"/>
                <a:ea typeface="AR P丸ゴシック体E" panose="020F0900000000000000" pitchFamily="50" charset="-128"/>
              </a:rPr>
              <a:t> </a:t>
            </a:r>
            <a:endParaRPr kumimoji="1" lang="ja-JP" altLang="en-US" sz="1600" dirty="0">
              <a:latin typeface="AR P丸ゴシック体E" panose="020F0900000000000000" pitchFamily="50" charset="-128"/>
              <a:ea typeface="AR P丸ゴシック体E" panose="020F0900000000000000" pitchFamily="50" charset="-128"/>
            </a:endParaRPr>
          </a:p>
        </p:txBody>
      </p:sp>
      <p:sp>
        <p:nvSpPr>
          <p:cNvPr id="2" name="テキスト ボックス 1">
            <a:extLst>
              <a:ext uri="{FF2B5EF4-FFF2-40B4-BE49-F238E27FC236}">
                <a16:creationId xmlns:a16="http://schemas.microsoft.com/office/drawing/2014/main" id="{7F511B66-3738-0A6A-4693-BAF00234B315}"/>
              </a:ext>
            </a:extLst>
          </p:cNvPr>
          <p:cNvSpPr txBox="1"/>
          <p:nvPr/>
        </p:nvSpPr>
        <p:spPr>
          <a:xfrm>
            <a:off x="9192699" y="292175"/>
            <a:ext cx="2665926" cy="215444"/>
          </a:xfrm>
          <a:prstGeom prst="rect">
            <a:avLst/>
          </a:prstGeom>
          <a:noFill/>
        </p:spPr>
        <p:txBody>
          <a:bodyPr wrap="square" lIns="0" tIns="0" rIns="0" bIns="0" rtlCol="0" anchor="ctr" anchorCtr="0">
            <a:spAutoFit/>
          </a:bodyPr>
          <a:lstStyle/>
          <a:p>
            <a:r>
              <a:rPr lang="en-US" altLang="ja-JP" sz="1400" dirty="0">
                <a:latin typeface="AR P丸ゴシック体E" panose="020F0900000000000000" pitchFamily="50" charset="-128"/>
                <a:ea typeface="AR P丸ゴシック体E" panose="020F0900000000000000" pitchFamily="50" charset="-128"/>
              </a:rPr>
              <a:t>2023.10.5</a:t>
            </a:r>
            <a:r>
              <a:rPr lang="ja-JP" altLang="en-US" sz="1400" dirty="0">
                <a:latin typeface="AR P丸ゴシック体E" panose="020F0900000000000000" pitchFamily="50" charset="-128"/>
                <a:ea typeface="AR P丸ゴシック体E" panose="020F0900000000000000" pitchFamily="50" charset="-128"/>
              </a:rPr>
              <a:t>　有限会社ミリコム</a:t>
            </a:r>
            <a:endParaRPr lang="en-US" altLang="ja-JP" sz="1400" dirty="0">
              <a:latin typeface="AR P丸ゴシック体E" panose="020F0900000000000000" pitchFamily="50" charset="-128"/>
              <a:ea typeface="AR P丸ゴシック体E" panose="020F0900000000000000" pitchFamily="50" charset="-128"/>
            </a:endParaRPr>
          </a:p>
        </p:txBody>
      </p:sp>
      <p:sp>
        <p:nvSpPr>
          <p:cNvPr id="15" name="テキスト ボックス 14">
            <a:extLst>
              <a:ext uri="{FF2B5EF4-FFF2-40B4-BE49-F238E27FC236}">
                <a16:creationId xmlns:a16="http://schemas.microsoft.com/office/drawing/2014/main" id="{14C4FEED-89E2-15C2-D547-48A104EBE261}"/>
              </a:ext>
            </a:extLst>
          </p:cNvPr>
          <p:cNvSpPr txBox="1"/>
          <p:nvPr/>
        </p:nvSpPr>
        <p:spPr>
          <a:xfrm>
            <a:off x="995064" y="12316057"/>
            <a:ext cx="2018903" cy="215444"/>
          </a:xfrm>
          <a:prstGeom prst="rect">
            <a:avLst/>
          </a:prstGeom>
          <a:noFill/>
        </p:spPr>
        <p:txBody>
          <a:bodyPr wrap="square" lIns="0" tIns="0" rIns="0" bIns="0" rtlCol="0" anchor="ctr" anchorCtr="0">
            <a:spAutoFit/>
          </a:bodyPr>
          <a:lstStyle/>
          <a:p>
            <a:r>
              <a:rPr kumimoji="1" lang="en-US" altLang="ja-JP" sz="1400" dirty="0">
                <a:latin typeface="AR P丸ゴシック体E" panose="020F0900000000000000" pitchFamily="50" charset="-128"/>
                <a:ea typeface="AR P丸ゴシック体E" panose="020F0900000000000000" pitchFamily="50" charset="-128"/>
              </a:rPr>
              <a:t>【</a:t>
            </a:r>
            <a:r>
              <a:rPr kumimoji="1" lang="ja-JP" altLang="en-US" sz="1400" dirty="0">
                <a:latin typeface="AR P丸ゴシック体E" panose="020F0900000000000000" pitchFamily="50" charset="-128"/>
                <a:ea typeface="AR P丸ゴシック体E" panose="020F0900000000000000" pitchFamily="50" charset="-128"/>
              </a:rPr>
              <a:t>アンプ出力狭帯域波形</a:t>
            </a:r>
            <a:r>
              <a:rPr kumimoji="1" lang="en-US" altLang="ja-JP" sz="1400" dirty="0">
                <a:latin typeface="AR P丸ゴシック体E" panose="020F0900000000000000" pitchFamily="50" charset="-128"/>
                <a:ea typeface="AR P丸ゴシック体E" panose="020F0900000000000000" pitchFamily="50" charset="-128"/>
              </a:rPr>
              <a:t>】</a:t>
            </a:r>
            <a:endParaRPr kumimoji="1" lang="ja-JP" altLang="en-US" sz="1400" dirty="0">
              <a:latin typeface="AR P丸ゴシック体E" panose="020F0900000000000000" pitchFamily="50" charset="-128"/>
              <a:ea typeface="AR P丸ゴシック体E" panose="020F0900000000000000" pitchFamily="50" charset="-128"/>
            </a:endParaRPr>
          </a:p>
        </p:txBody>
      </p:sp>
      <p:sp>
        <p:nvSpPr>
          <p:cNvPr id="16" name="テキスト ボックス 15">
            <a:extLst>
              <a:ext uri="{FF2B5EF4-FFF2-40B4-BE49-F238E27FC236}">
                <a16:creationId xmlns:a16="http://schemas.microsoft.com/office/drawing/2014/main" id="{794B4C39-A7D0-595F-F2F3-15953A922874}"/>
              </a:ext>
            </a:extLst>
          </p:cNvPr>
          <p:cNvSpPr txBox="1"/>
          <p:nvPr/>
        </p:nvSpPr>
        <p:spPr>
          <a:xfrm>
            <a:off x="4814343" y="12299083"/>
            <a:ext cx="2018903" cy="215444"/>
          </a:xfrm>
          <a:prstGeom prst="rect">
            <a:avLst/>
          </a:prstGeom>
          <a:noFill/>
        </p:spPr>
        <p:txBody>
          <a:bodyPr wrap="square" lIns="0" tIns="0" rIns="0" bIns="0" rtlCol="0" anchor="ctr" anchorCtr="0">
            <a:spAutoFit/>
          </a:bodyPr>
          <a:lstStyle/>
          <a:p>
            <a:r>
              <a:rPr kumimoji="1" lang="en-US" altLang="ja-JP" sz="1400" dirty="0">
                <a:latin typeface="AR P丸ゴシック体E" panose="020F0900000000000000" pitchFamily="50" charset="-128"/>
                <a:ea typeface="AR P丸ゴシック体E" panose="020F0900000000000000" pitchFamily="50" charset="-128"/>
              </a:rPr>
              <a:t>【</a:t>
            </a:r>
            <a:r>
              <a:rPr kumimoji="1" lang="ja-JP" altLang="en-US" sz="1400" dirty="0">
                <a:latin typeface="AR P丸ゴシック体E" panose="020F0900000000000000" pitchFamily="50" charset="-128"/>
                <a:ea typeface="AR P丸ゴシック体E" panose="020F0900000000000000" pitchFamily="50" charset="-128"/>
              </a:rPr>
              <a:t>アンプ出力広帯域波形</a:t>
            </a:r>
            <a:r>
              <a:rPr kumimoji="1" lang="en-US" altLang="ja-JP" sz="1400" dirty="0">
                <a:latin typeface="AR P丸ゴシック体E" panose="020F0900000000000000" pitchFamily="50" charset="-128"/>
                <a:ea typeface="AR P丸ゴシック体E" panose="020F0900000000000000" pitchFamily="50" charset="-128"/>
              </a:rPr>
              <a:t>】</a:t>
            </a:r>
            <a:endParaRPr kumimoji="1" lang="ja-JP" altLang="en-US" sz="1400" dirty="0">
              <a:latin typeface="AR P丸ゴシック体E" panose="020F0900000000000000" pitchFamily="50" charset="-128"/>
              <a:ea typeface="AR P丸ゴシック体E" panose="020F0900000000000000" pitchFamily="50" charset="-128"/>
            </a:endParaRPr>
          </a:p>
        </p:txBody>
      </p:sp>
      <p:sp>
        <p:nvSpPr>
          <p:cNvPr id="17" name="テキスト ボックス 16">
            <a:extLst>
              <a:ext uri="{FF2B5EF4-FFF2-40B4-BE49-F238E27FC236}">
                <a16:creationId xmlns:a16="http://schemas.microsoft.com/office/drawing/2014/main" id="{42610AFE-71EE-68BB-CE50-D8432290FBC9}"/>
              </a:ext>
            </a:extLst>
          </p:cNvPr>
          <p:cNvSpPr txBox="1"/>
          <p:nvPr/>
        </p:nvSpPr>
        <p:spPr>
          <a:xfrm>
            <a:off x="8633622" y="12309401"/>
            <a:ext cx="2571750" cy="215444"/>
          </a:xfrm>
          <a:prstGeom prst="rect">
            <a:avLst/>
          </a:prstGeom>
          <a:noFill/>
        </p:spPr>
        <p:txBody>
          <a:bodyPr wrap="square" lIns="0" tIns="0" rIns="0" bIns="0" rtlCol="0" anchor="ctr" anchorCtr="0">
            <a:spAutoFit/>
          </a:bodyPr>
          <a:lstStyle/>
          <a:p>
            <a:r>
              <a:rPr kumimoji="1" lang="en-US" altLang="ja-JP" sz="1400" dirty="0">
                <a:latin typeface="AR P丸ゴシック体E" panose="020F0900000000000000" pitchFamily="50" charset="-128"/>
                <a:ea typeface="AR P丸ゴシック体E" panose="020F0900000000000000" pitchFamily="50" charset="-128"/>
              </a:rPr>
              <a:t>【</a:t>
            </a:r>
            <a:r>
              <a:rPr kumimoji="1" lang="ja-JP" altLang="en-US" sz="1400" dirty="0">
                <a:latin typeface="AR P丸ゴシック体E" panose="020F0900000000000000" pitchFamily="50" charset="-128"/>
                <a:ea typeface="AR P丸ゴシック体E" panose="020F0900000000000000" pitchFamily="50" charset="-128"/>
              </a:rPr>
              <a:t>無入力時アンプ出力波形</a:t>
            </a:r>
            <a:r>
              <a:rPr kumimoji="1" lang="en-US" altLang="ja-JP" sz="1400" dirty="0">
                <a:latin typeface="AR P丸ゴシック体E" panose="020F0900000000000000" pitchFamily="50" charset="-128"/>
                <a:ea typeface="AR P丸ゴシック体E" panose="020F0900000000000000" pitchFamily="50" charset="-128"/>
              </a:rPr>
              <a:t>】</a:t>
            </a:r>
            <a:endParaRPr kumimoji="1" lang="ja-JP" altLang="en-US" sz="1400" dirty="0">
              <a:latin typeface="AR P丸ゴシック体E" panose="020F0900000000000000" pitchFamily="50" charset="-128"/>
              <a:ea typeface="AR P丸ゴシック体E" panose="020F0900000000000000" pitchFamily="50" charset="-128"/>
            </a:endParaRPr>
          </a:p>
        </p:txBody>
      </p:sp>
      <p:sp>
        <p:nvSpPr>
          <p:cNvPr id="18" name="テキスト ボックス 17">
            <a:extLst>
              <a:ext uri="{FF2B5EF4-FFF2-40B4-BE49-F238E27FC236}">
                <a16:creationId xmlns:a16="http://schemas.microsoft.com/office/drawing/2014/main" id="{8DE10E4E-D5BF-DB8C-DABD-50774F75D628}"/>
              </a:ext>
            </a:extLst>
          </p:cNvPr>
          <p:cNvSpPr txBox="1"/>
          <p:nvPr/>
        </p:nvSpPr>
        <p:spPr>
          <a:xfrm>
            <a:off x="4957931" y="15543410"/>
            <a:ext cx="2228850" cy="184666"/>
          </a:xfrm>
          <a:prstGeom prst="rect">
            <a:avLst/>
          </a:prstGeom>
          <a:noFill/>
        </p:spPr>
        <p:txBody>
          <a:bodyPr wrap="square" lIns="0" tIns="0" rIns="0" bIns="0" rtlCol="0" anchor="ctr" anchorCtr="0">
            <a:spAutoFit/>
          </a:bodyPr>
          <a:lstStyle/>
          <a:p>
            <a:r>
              <a:rPr kumimoji="1" lang="ja-JP" altLang="en-US" sz="1200" dirty="0">
                <a:latin typeface="AR P丸ゴシック体E" panose="020F0900000000000000" pitchFamily="50" charset="-128"/>
                <a:ea typeface="AR P丸ゴシック体E" panose="020F0900000000000000" pitchFamily="50" charset="-128"/>
              </a:rPr>
              <a:t>帯域外スプリアス、発振等なし</a:t>
            </a:r>
          </a:p>
        </p:txBody>
      </p:sp>
      <p:sp>
        <p:nvSpPr>
          <p:cNvPr id="19" name="テキスト ボックス 18">
            <a:extLst>
              <a:ext uri="{FF2B5EF4-FFF2-40B4-BE49-F238E27FC236}">
                <a16:creationId xmlns:a16="http://schemas.microsoft.com/office/drawing/2014/main" id="{76048F08-6E2B-B33F-1036-2511A1C69E55}"/>
              </a:ext>
            </a:extLst>
          </p:cNvPr>
          <p:cNvSpPr txBox="1"/>
          <p:nvPr/>
        </p:nvSpPr>
        <p:spPr>
          <a:xfrm>
            <a:off x="8968115" y="15543410"/>
            <a:ext cx="2571750" cy="184666"/>
          </a:xfrm>
          <a:prstGeom prst="rect">
            <a:avLst/>
          </a:prstGeom>
          <a:noFill/>
        </p:spPr>
        <p:txBody>
          <a:bodyPr wrap="square" lIns="0" tIns="0" rIns="0" bIns="0" rtlCol="0" anchor="ctr" anchorCtr="0">
            <a:spAutoFit/>
          </a:bodyPr>
          <a:lstStyle/>
          <a:p>
            <a:r>
              <a:rPr kumimoji="1" lang="ja-JP" altLang="en-US" sz="1200" dirty="0">
                <a:latin typeface="AR P丸ゴシック体E" panose="020F0900000000000000" pitchFamily="50" charset="-128"/>
                <a:ea typeface="AR P丸ゴシック体E" panose="020F0900000000000000" pitchFamily="50" charset="-128"/>
              </a:rPr>
              <a:t>無入力時の発振等なし</a:t>
            </a:r>
          </a:p>
        </p:txBody>
      </p:sp>
      <p:pic>
        <p:nvPicPr>
          <p:cNvPr id="4" name="図 3">
            <a:extLst>
              <a:ext uri="{FF2B5EF4-FFF2-40B4-BE49-F238E27FC236}">
                <a16:creationId xmlns:a16="http://schemas.microsoft.com/office/drawing/2014/main" id="{F931F3AD-3236-1481-F631-C71B20A7CF3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0251" y="4238707"/>
            <a:ext cx="4055595" cy="3041696"/>
          </a:xfrm>
          <a:prstGeom prst="rect">
            <a:avLst/>
          </a:prstGeom>
        </p:spPr>
      </p:pic>
      <p:sp>
        <p:nvSpPr>
          <p:cNvPr id="6" name="テキスト ボックス 5">
            <a:extLst>
              <a:ext uri="{FF2B5EF4-FFF2-40B4-BE49-F238E27FC236}">
                <a16:creationId xmlns:a16="http://schemas.microsoft.com/office/drawing/2014/main" id="{1BDB0AB1-89A2-2B20-EC7F-468596E8DCC1}"/>
              </a:ext>
            </a:extLst>
          </p:cNvPr>
          <p:cNvSpPr txBox="1"/>
          <p:nvPr/>
        </p:nvSpPr>
        <p:spPr>
          <a:xfrm>
            <a:off x="4985793" y="4089481"/>
            <a:ext cx="7279173" cy="2916824"/>
          </a:xfrm>
          <a:prstGeom prst="rect">
            <a:avLst/>
          </a:prstGeom>
          <a:noFill/>
        </p:spPr>
        <p:txBody>
          <a:bodyPr wrap="square" lIns="0" tIns="0" rIns="0" bIns="0" rtlCol="0" anchor="ctr" anchorCtr="0">
            <a:spAutoFit/>
          </a:bodyPr>
          <a:lstStyle/>
          <a:p>
            <a:pPr>
              <a:lnSpc>
                <a:spcPct val="150000"/>
              </a:lnSpc>
            </a:pPr>
            <a:r>
              <a:rPr kumimoji="1" lang="ja-JP" altLang="en-US" sz="1600" dirty="0">
                <a:latin typeface="AR P丸ゴシック体E" panose="020F0900000000000000" pitchFamily="50" charset="-128"/>
                <a:ea typeface="AR P丸ゴシック体E" panose="020F0900000000000000" pitchFamily="50" charset="-128"/>
              </a:rPr>
              <a:t>◆アンプの構成と内部構造</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正しく使用頂くための参考としてアンプの構成と内部構造を簡単に記載します。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a:t>
            </a:r>
            <a:r>
              <a:rPr kumimoji="1" lang="en-US" altLang="ja-JP" sz="1400" dirty="0">
                <a:latin typeface="AR P丸ゴシック体E" panose="020F0900000000000000" pitchFamily="50" charset="-128"/>
                <a:ea typeface="AR P丸ゴシック体E" panose="020F0900000000000000" pitchFamily="50" charset="-128"/>
              </a:rPr>
              <a:t>MMIC2</a:t>
            </a:r>
            <a:r>
              <a:rPr kumimoji="1" lang="ja-JP" altLang="en-US" sz="1400" dirty="0">
                <a:latin typeface="AR P丸ゴシック体E" panose="020F0900000000000000" pitchFamily="50" charset="-128"/>
                <a:ea typeface="AR P丸ゴシック体E" panose="020F0900000000000000" pitchFamily="50" charset="-128"/>
              </a:rPr>
              <a:t>段構成でゲイン約</a:t>
            </a:r>
            <a:r>
              <a:rPr kumimoji="1" lang="en-US" altLang="ja-JP" sz="1400" dirty="0">
                <a:latin typeface="AR P丸ゴシック体E" panose="020F0900000000000000" pitchFamily="50" charset="-128"/>
                <a:ea typeface="AR P丸ゴシック体E" panose="020F0900000000000000" pitchFamily="50" charset="-128"/>
              </a:rPr>
              <a:t>40</a:t>
            </a:r>
            <a:r>
              <a:rPr kumimoji="1" lang="ja-JP" altLang="en-US" sz="1400" dirty="0">
                <a:latin typeface="AR P丸ゴシック体E" panose="020F0900000000000000" pitchFamily="50" charset="-128"/>
                <a:ea typeface="AR P丸ゴシック体E" panose="020F0900000000000000" pitchFamily="50" charset="-128"/>
              </a:rPr>
              <a:t>ｄ</a:t>
            </a:r>
            <a:r>
              <a:rPr kumimoji="1" lang="en-US" altLang="ja-JP" sz="1400" dirty="0">
                <a:latin typeface="AR P丸ゴシック体E" panose="020F0900000000000000" pitchFamily="50" charset="-128"/>
                <a:ea typeface="AR P丸ゴシック体E" panose="020F0900000000000000" pitchFamily="50" charset="-128"/>
              </a:rPr>
              <a:t>B</a:t>
            </a:r>
            <a:r>
              <a:rPr kumimoji="1" lang="ja-JP" altLang="en-US" sz="1400" dirty="0">
                <a:latin typeface="AR P丸ゴシック体E" panose="020F0900000000000000" pitchFamily="50" charset="-128"/>
                <a:ea typeface="AR P丸ゴシック体E" panose="020F0900000000000000" pitchFamily="50" charset="-128"/>
              </a:rPr>
              <a:t>を得ています。</a:t>
            </a:r>
            <a:r>
              <a:rPr kumimoji="1" lang="en-US" altLang="ja-JP" sz="1400" dirty="0">
                <a:latin typeface="AR P丸ゴシック体E" panose="020F0900000000000000" pitchFamily="50" charset="-128"/>
                <a:ea typeface="AR P丸ゴシック体E" panose="020F0900000000000000" pitchFamily="50" charset="-128"/>
              </a:rPr>
              <a:t>24GH</a:t>
            </a:r>
            <a:r>
              <a:rPr kumimoji="1" lang="ja-JP" altLang="en-US" sz="1400" dirty="0">
                <a:latin typeface="AR P丸ゴシック体E" panose="020F0900000000000000" pitchFamily="50" charset="-128"/>
                <a:ea typeface="AR P丸ゴシック体E" panose="020F0900000000000000" pitchFamily="50" charset="-128"/>
              </a:rPr>
              <a:t>ｚ帯はアンプの製作が容易ではありま</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せんのでアマチュアの方が</a:t>
            </a:r>
            <a:r>
              <a:rPr kumimoji="1" lang="en-US" altLang="ja-JP" sz="1400" dirty="0">
                <a:latin typeface="AR P丸ゴシック体E" panose="020F0900000000000000" pitchFamily="50" charset="-128"/>
                <a:ea typeface="AR P丸ゴシック体E" panose="020F0900000000000000" pitchFamily="50" charset="-128"/>
              </a:rPr>
              <a:t>1</a:t>
            </a:r>
            <a:r>
              <a:rPr kumimoji="1" lang="ja-JP" altLang="en-US" sz="1400" dirty="0">
                <a:latin typeface="AR P丸ゴシック体E" panose="020F0900000000000000" pitchFamily="50" charset="-128"/>
                <a:ea typeface="AR P丸ゴシック体E" panose="020F0900000000000000" pitchFamily="50" charset="-128"/>
              </a:rPr>
              <a:t>個のアンプで送信系をカバー出来るようハイゲインのアンプとし</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ました。これによりミキサー出力のように弱い信号（</a:t>
            </a:r>
            <a:r>
              <a:rPr kumimoji="1" lang="en-US" altLang="ja-JP" sz="1400" dirty="0">
                <a:latin typeface="AR P丸ゴシック体E" panose="020F0900000000000000" pitchFamily="50" charset="-128"/>
                <a:ea typeface="AR P丸ゴシック体E" panose="020F0900000000000000" pitchFamily="50" charset="-128"/>
              </a:rPr>
              <a:t>-10</a:t>
            </a:r>
            <a:r>
              <a:rPr kumimoji="1" lang="ja-JP" altLang="en-US" sz="1400" dirty="0">
                <a:latin typeface="AR P丸ゴシック体E" panose="020F0900000000000000" pitchFamily="50" charset="-128"/>
                <a:ea typeface="AR P丸ゴシック体E" panose="020F0900000000000000" pitchFamily="50" charset="-128"/>
              </a:rPr>
              <a:t>ｄ</a:t>
            </a:r>
            <a:r>
              <a:rPr kumimoji="1" lang="en-US" altLang="ja-JP" sz="1400" dirty="0">
                <a:latin typeface="AR P丸ゴシック体E" panose="020F0900000000000000" pitchFamily="50" charset="-128"/>
                <a:ea typeface="AR P丸ゴシック体E" panose="020F0900000000000000" pitchFamily="50" charset="-128"/>
              </a:rPr>
              <a:t>Bm)</a:t>
            </a:r>
            <a:r>
              <a:rPr kumimoji="1" lang="ja-JP" altLang="en-US" sz="1400" dirty="0">
                <a:latin typeface="AR P丸ゴシック体E" panose="020F0900000000000000" pitchFamily="50" charset="-128"/>
                <a:ea typeface="AR P丸ゴシック体E" panose="020F0900000000000000" pitchFamily="50" charset="-128"/>
              </a:rPr>
              <a:t>も</a:t>
            </a:r>
            <a:r>
              <a:rPr kumimoji="1" lang="en-US" altLang="ja-JP" sz="1400" dirty="0">
                <a:latin typeface="AR P丸ゴシック体E" panose="020F0900000000000000" pitchFamily="50" charset="-128"/>
                <a:ea typeface="AR P丸ゴシック体E" panose="020F0900000000000000" pitchFamily="50" charset="-128"/>
              </a:rPr>
              <a:t>1</a:t>
            </a:r>
            <a:r>
              <a:rPr kumimoji="1" lang="ja-JP" altLang="en-US" sz="1400" dirty="0">
                <a:latin typeface="AR P丸ゴシック体E" panose="020F0900000000000000" pitchFamily="50" charset="-128"/>
                <a:ea typeface="AR P丸ゴシック体E" panose="020F0900000000000000" pitchFamily="50" charset="-128"/>
              </a:rPr>
              <a:t>個のアンプで</a:t>
            </a:r>
            <a:r>
              <a:rPr kumimoji="1" lang="en-US" altLang="ja-JP" sz="1400" dirty="0">
                <a:latin typeface="AR P丸ゴシック体E" panose="020F0900000000000000" pitchFamily="50" charset="-128"/>
                <a:ea typeface="AR P丸ゴシック体E" panose="020F0900000000000000" pitchFamily="50" charset="-128"/>
              </a:rPr>
              <a:t>500</a:t>
            </a:r>
            <a:r>
              <a:rPr kumimoji="1" lang="ja-JP" altLang="en-US" sz="1400" dirty="0">
                <a:latin typeface="AR P丸ゴシック体E" panose="020F0900000000000000" pitchFamily="50" charset="-128"/>
                <a:ea typeface="AR P丸ゴシック体E" panose="020F0900000000000000" pitchFamily="50" charset="-128"/>
              </a:rPr>
              <a:t>ｍ</a:t>
            </a:r>
            <a:r>
              <a:rPr kumimoji="1" lang="en-US" altLang="ja-JP" sz="1400" dirty="0">
                <a:latin typeface="AR P丸ゴシック体E" panose="020F0900000000000000" pitchFamily="50" charset="-128"/>
                <a:ea typeface="AR P丸ゴシック体E" panose="020F0900000000000000" pitchFamily="50" charset="-128"/>
              </a:rPr>
              <a:t>W</a:t>
            </a:r>
            <a:r>
              <a:rPr kumimoji="1" lang="ja-JP" altLang="en-US" sz="1400" dirty="0">
                <a:latin typeface="AR P丸ゴシック体E" panose="020F0900000000000000" pitchFamily="50" charset="-128"/>
                <a:ea typeface="AR P丸ゴシック体E" panose="020F0900000000000000" pitchFamily="50" charset="-128"/>
              </a:rPr>
              <a:t>以上</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を得る事が出来ます。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発振防止のため左写真のようにアンプ各段および電源回路などを分離する構造としています。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またケース内空間経由で信号が伝送しないような構造になっています。</a:t>
            </a:r>
            <a:endParaRPr kumimoji="1" lang="en-US" altLang="ja-JP" sz="1400" dirty="0">
              <a:latin typeface="AR P丸ゴシック体E" panose="020F0900000000000000" pitchFamily="50" charset="-128"/>
              <a:ea typeface="AR P丸ゴシック体E" panose="020F0900000000000000" pitchFamily="50" charset="-128"/>
            </a:endParaRPr>
          </a:p>
          <a:p>
            <a:pPr>
              <a:lnSpc>
                <a:spcPct val="150000"/>
              </a:lnSpc>
            </a:pPr>
            <a:r>
              <a:rPr kumimoji="1" lang="ja-JP" altLang="en-US" sz="1400" dirty="0">
                <a:latin typeface="AR P丸ゴシック体E" panose="020F0900000000000000" pitchFamily="50" charset="-128"/>
                <a:ea typeface="AR P丸ゴシック体E" panose="020F0900000000000000" pitchFamily="50" charset="-128"/>
              </a:rPr>
              <a:t>　ケースフタは</a:t>
            </a:r>
            <a:r>
              <a:rPr kumimoji="1" lang="en-US" altLang="ja-JP" sz="1400" dirty="0">
                <a:latin typeface="AR P丸ゴシック体E" panose="020F0900000000000000" pitchFamily="50" charset="-128"/>
                <a:ea typeface="AR P丸ゴシック体E" panose="020F0900000000000000" pitchFamily="50" charset="-128"/>
              </a:rPr>
              <a:t>2</a:t>
            </a:r>
            <a:r>
              <a:rPr kumimoji="1" lang="ja-JP" altLang="en-US" sz="1400" dirty="0">
                <a:latin typeface="AR P丸ゴシック体E" panose="020F0900000000000000" pitchFamily="50" charset="-128"/>
                <a:ea typeface="AR P丸ゴシック体E" panose="020F0900000000000000" pitchFamily="50" charset="-128"/>
              </a:rPr>
              <a:t>重構造として間にガスケットを挟んでいますので取り外ししないよう願います。</a:t>
            </a:r>
          </a:p>
        </p:txBody>
      </p:sp>
      <p:sp>
        <p:nvSpPr>
          <p:cNvPr id="7" name="テキスト ボックス 6">
            <a:extLst>
              <a:ext uri="{FF2B5EF4-FFF2-40B4-BE49-F238E27FC236}">
                <a16:creationId xmlns:a16="http://schemas.microsoft.com/office/drawing/2014/main" id="{4A2D9287-ED85-7FFE-C8D1-0E6BE5F2BDB4}"/>
              </a:ext>
            </a:extLst>
          </p:cNvPr>
          <p:cNvSpPr txBox="1"/>
          <p:nvPr/>
        </p:nvSpPr>
        <p:spPr>
          <a:xfrm>
            <a:off x="116956" y="147934"/>
            <a:ext cx="975106" cy="400110"/>
          </a:xfrm>
          <a:prstGeom prst="rect">
            <a:avLst/>
          </a:prstGeom>
          <a:noFill/>
        </p:spPr>
        <p:txBody>
          <a:bodyPr wrap="square" lIns="0" tIns="0" rIns="0" bIns="0" rtlCol="0" anchor="ctr" anchorCtr="0">
            <a:spAutoFit/>
          </a:bodyPr>
          <a:lstStyle/>
          <a:p>
            <a:r>
              <a:rPr kumimoji="1" lang="en-US" altLang="ja-JP" sz="2600" dirty="0">
                <a:solidFill>
                  <a:srgbClr val="0070C0"/>
                </a:solidFill>
                <a:latin typeface="AR P丸ゴシック体E" panose="020F0900000000000000" pitchFamily="50" charset="-128"/>
                <a:ea typeface="AR P丸ゴシック体E" panose="020F0900000000000000" pitchFamily="50" charset="-128"/>
              </a:rPr>
              <a:t>1</a:t>
            </a:r>
            <a:r>
              <a:rPr kumimoji="1" lang="ja-JP" altLang="en-US" sz="2600" dirty="0">
                <a:solidFill>
                  <a:srgbClr val="0070C0"/>
                </a:solidFill>
                <a:latin typeface="AR P丸ゴシック体E" panose="020F0900000000000000" pitchFamily="50" charset="-128"/>
                <a:ea typeface="AR P丸ゴシック体E" panose="020F0900000000000000" pitchFamily="50" charset="-128"/>
              </a:rPr>
              <a:t>号機</a:t>
            </a:r>
          </a:p>
        </p:txBody>
      </p:sp>
      <p:pic>
        <p:nvPicPr>
          <p:cNvPr id="9" name="図 8">
            <a:extLst>
              <a:ext uri="{FF2B5EF4-FFF2-40B4-BE49-F238E27FC236}">
                <a16:creationId xmlns:a16="http://schemas.microsoft.com/office/drawing/2014/main" id="{018121BA-3DE3-17E4-4432-273C32C1491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725" y="12590197"/>
            <a:ext cx="3467100" cy="2868669"/>
          </a:xfrm>
          <a:prstGeom prst="rect">
            <a:avLst/>
          </a:prstGeom>
        </p:spPr>
      </p:pic>
      <p:pic>
        <p:nvPicPr>
          <p:cNvPr id="13" name="図 12">
            <a:extLst>
              <a:ext uri="{FF2B5EF4-FFF2-40B4-BE49-F238E27FC236}">
                <a16:creationId xmlns:a16="http://schemas.microsoft.com/office/drawing/2014/main" id="{48DCABB3-E7B4-B8C6-72D0-9876261A4F1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61694" y="12593482"/>
            <a:ext cx="3467100" cy="2882057"/>
          </a:xfrm>
          <a:prstGeom prst="rect">
            <a:avLst/>
          </a:prstGeom>
        </p:spPr>
      </p:pic>
      <p:pic>
        <p:nvPicPr>
          <p:cNvPr id="23" name="図 22">
            <a:extLst>
              <a:ext uri="{FF2B5EF4-FFF2-40B4-BE49-F238E27FC236}">
                <a16:creationId xmlns:a16="http://schemas.microsoft.com/office/drawing/2014/main" id="{0487AD26-CD02-8178-5B64-45393B606D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56663" y="12590197"/>
            <a:ext cx="3483202" cy="2889093"/>
          </a:xfrm>
          <a:prstGeom prst="rect">
            <a:avLst/>
          </a:prstGeom>
        </p:spPr>
      </p:pic>
      <p:pic>
        <p:nvPicPr>
          <p:cNvPr id="25" name="図 24">
            <a:extLst>
              <a:ext uri="{FF2B5EF4-FFF2-40B4-BE49-F238E27FC236}">
                <a16:creationId xmlns:a16="http://schemas.microsoft.com/office/drawing/2014/main" id="{7BDC1DDE-1248-7B16-0F35-EE79DF54FFC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0250" y="922952"/>
            <a:ext cx="4055595" cy="3041696"/>
          </a:xfrm>
          <a:prstGeom prst="rect">
            <a:avLst/>
          </a:prstGeom>
        </p:spPr>
      </p:pic>
    </p:spTree>
    <p:extLst>
      <p:ext uri="{BB962C8B-B14F-4D97-AF65-F5344CB8AC3E}">
        <p14:creationId xmlns:p14="http://schemas.microsoft.com/office/powerpoint/2010/main" val="15544800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1579</TotalTime>
  <Words>615</Words>
  <Application>Microsoft Office PowerPoint</Application>
  <PresentationFormat>ユーザー設定</PresentationFormat>
  <Paragraphs>71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AR P丸ゴシック体E</vt:lpstr>
      <vt:lpstr>HGPｺﾞｼｯｸE</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Norio</dc:creator>
  <cp:lastModifiedBy>Ueshima Norio</cp:lastModifiedBy>
  <cp:revision>233</cp:revision>
  <cp:lastPrinted>2019-08-08T01:51:49Z</cp:lastPrinted>
  <dcterms:created xsi:type="dcterms:W3CDTF">2019-04-03T02:53:44Z</dcterms:created>
  <dcterms:modified xsi:type="dcterms:W3CDTF">2025-10-05T05:54:00Z</dcterms:modified>
</cp:coreProperties>
</file>