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2192000" cy="16256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08" autoAdjust="0"/>
    <p:restoredTop sz="94660"/>
  </p:normalViewPr>
  <p:slideViewPr>
    <p:cSldViewPr snapToGrid="0">
      <p:cViewPr>
        <p:scale>
          <a:sx n="100" d="100"/>
          <a:sy n="100" d="100"/>
        </p:scale>
        <p:origin x="222" y="-28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56443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31139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427490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37650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3438665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587537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162339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54421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950179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911667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2025/9/28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358098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64694B8-B126-4D61-9E9B-DE221FFD73E7}" type="datetimeFigureOut">
              <a:rPr kumimoji="1" lang="ja-JP" altLang="en-US" smtClean="0"/>
              <a:t>2025/9/28</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736803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r3jzm@proof.ocn.ne.jp" TargetMode="External"/><Relationship Id="rId2" Type="http://schemas.openxmlformats.org/officeDocument/2006/relationships/hyperlink" Target="mailto:info@millicom.co.jp" TargetMode="Externa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テキスト ボックス 62"/>
          <p:cNvSpPr txBox="1"/>
          <p:nvPr/>
        </p:nvSpPr>
        <p:spPr>
          <a:xfrm>
            <a:off x="892211" y="61499"/>
            <a:ext cx="7930304" cy="369332"/>
          </a:xfrm>
          <a:prstGeom prst="rect">
            <a:avLst/>
          </a:prstGeom>
          <a:noFill/>
        </p:spPr>
        <p:txBody>
          <a:bodyPr wrap="square" lIns="0" tIns="0" rIns="0" bIns="0" rtlCol="0" anchor="ctr" anchorCtr="0">
            <a:spAutoFit/>
          </a:bodyPr>
          <a:lstStyle/>
          <a:p>
            <a:r>
              <a:rPr kumimoji="1" lang="ja-JP" altLang="en-US" sz="2400" dirty="0">
                <a:solidFill>
                  <a:srgbClr val="0070C0"/>
                </a:solidFill>
                <a:latin typeface="AR P丸ゴシック体E" panose="020F0900000000000000" pitchFamily="50" charset="-128"/>
                <a:ea typeface="AR P丸ゴシック体E" panose="020F0900000000000000" pitchFamily="50" charset="-128"/>
              </a:rPr>
              <a:t>ミリ波のアマチュアバンドで使用出来るハーモニックミキサ</a:t>
            </a:r>
          </a:p>
        </p:txBody>
      </p:sp>
      <p:sp>
        <p:nvSpPr>
          <p:cNvPr id="161" name="テキスト ボックス 160"/>
          <p:cNvSpPr txBox="1"/>
          <p:nvPr/>
        </p:nvSpPr>
        <p:spPr>
          <a:xfrm>
            <a:off x="5673167" y="1196032"/>
            <a:ext cx="6172954" cy="3516988"/>
          </a:xfrm>
          <a:prstGeom prst="rect">
            <a:avLst/>
          </a:prstGeom>
          <a:noFill/>
        </p:spPr>
        <p:txBody>
          <a:bodyPr wrap="square" lIns="0" tIns="0" rIns="0" bIns="0" rtlCol="0" anchor="ctr" anchorCtr="0">
            <a:spAutoFit/>
          </a:bodyPr>
          <a:lstStyle/>
          <a:p>
            <a:r>
              <a:rPr kumimoji="1" lang="ja-JP" altLang="en-US" sz="1400" dirty="0">
                <a:latin typeface="AR P丸ゴシック体E" panose="020F0900000000000000" pitchFamily="50" charset="-128"/>
                <a:ea typeface="AR P丸ゴシック体E" panose="020F0900000000000000" pitchFamily="50" charset="-128"/>
              </a:rPr>
              <a:t>●はじめに</a:t>
            </a:r>
            <a:endParaRPr kumimoji="1" lang="en-US" altLang="ja-JP" sz="1400" dirty="0">
              <a:latin typeface="AR P丸ゴシック体E" panose="020F0900000000000000" pitchFamily="50" charset="-128"/>
              <a:ea typeface="AR P丸ゴシック体E" panose="020F0900000000000000" pitchFamily="50" charset="-128"/>
            </a:endParaRPr>
          </a:p>
          <a:p>
            <a:endParaRPr kumimoji="1" lang="en-US" altLang="ja-JP" sz="1400" dirty="0">
              <a:latin typeface="AR P丸ゴシック体E" panose="020F0900000000000000" pitchFamily="50" charset="-128"/>
              <a:ea typeface="AR P丸ゴシック体E" panose="020F0900000000000000" pitchFamily="50" charset="-128"/>
            </a:endParaRPr>
          </a:p>
          <a:p>
            <a:r>
              <a:rPr kumimoji="1" lang="ja-JP" altLang="en-US" sz="1400" dirty="0">
                <a:latin typeface="AR P丸ゴシック体E" panose="020F0900000000000000" pitchFamily="50" charset="-128"/>
                <a:ea typeface="AR P丸ゴシック体E" panose="020F0900000000000000" pitchFamily="50" charset="-128"/>
              </a:rPr>
              <a:t>　本ミキサはマイクロ波アマチュア無線の愛好家の方々を対象に「全国ミーテ</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ィング用協賛品」として特別に試作したものです。通常弊社の販売品では</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ありませんので専用の説明書もありません。また性能や故障の際の保証を</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お約束するものではありませんが不具合品の場合は対応可能な範囲でサポー</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トをさせて頂きますので下記にご連絡願います。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弊社の通常商品のようなアフターサービスは実施致しかねますのでご理解</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頂きますようお願い致します。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連絡先：有限会社ミリコム　上島　</a:t>
            </a:r>
            <a:r>
              <a:rPr kumimoji="1" lang="en-US" altLang="ja-JP" sz="1400" dirty="0">
                <a:latin typeface="AR P丸ゴシック体E" panose="020F0900000000000000" pitchFamily="50" charset="-128"/>
                <a:ea typeface="AR P丸ゴシック体E" panose="020F0900000000000000" pitchFamily="50" charset="-128"/>
              </a:rPr>
              <a:t>090-3351-0082</a:t>
            </a:r>
            <a:r>
              <a:rPr kumimoji="1" lang="ja-JP" altLang="en-US" sz="1400" dirty="0">
                <a:latin typeface="AR P丸ゴシック体E" panose="020F0900000000000000" pitchFamily="50" charset="-128"/>
                <a:ea typeface="AR P丸ゴシック体E" panose="020F0900000000000000" pitchFamily="50" charset="-128"/>
              </a:rPr>
              <a:t>　</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hlinkClick r:id="rId2"/>
              </a:rPr>
              <a:t>info@millicom.co.jp</a:t>
            </a:r>
            <a:r>
              <a:rPr kumimoji="1" lang="en-US" altLang="ja-JP"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hlinkClick r:id="rId3"/>
              </a:rPr>
              <a:t>jr3jzm@proof.ocn.ne.jp</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166" name="テキスト ボックス 165"/>
          <p:cNvSpPr txBox="1"/>
          <p:nvPr/>
        </p:nvSpPr>
        <p:spPr>
          <a:xfrm>
            <a:off x="340126" y="12250227"/>
            <a:ext cx="5567137" cy="215444"/>
          </a:xfrm>
          <a:prstGeom prst="rect">
            <a:avLst/>
          </a:prstGeom>
          <a:noFill/>
        </p:spPr>
        <p:txBody>
          <a:bodyPr wrap="square" lIns="0" tIns="0" rIns="0" bIns="0" rtlCol="0" anchor="ctr" anchorCtr="0">
            <a:spAutoFit/>
          </a:bodyPr>
          <a:lstStyle/>
          <a:p>
            <a:r>
              <a:rPr kumimoji="1" lang="ja-JP" altLang="en-US" sz="1400" dirty="0">
                <a:latin typeface="AR P丸ゴシック体E" panose="020F0900000000000000" pitchFamily="50" charset="-128"/>
                <a:ea typeface="AR P丸ゴシック体E" panose="020F0900000000000000" pitchFamily="50" charset="-128"/>
              </a:rPr>
              <a:t>●簡易測定値</a:t>
            </a:r>
            <a:r>
              <a:rPr kumimoji="1" lang="en-US" altLang="ja-JP" sz="1400" dirty="0">
                <a:latin typeface="AR P丸ゴシック体E" panose="020F0900000000000000" pitchFamily="50" charset="-128"/>
                <a:ea typeface="AR P丸ゴシック体E" panose="020F0900000000000000" pitchFamily="50" charset="-128"/>
              </a:rPr>
              <a:t> </a:t>
            </a:r>
            <a:endParaRPr kumimoji="1" lang="ja-JP" altLang="en-US" sz="1400" dirty="0">
              <a:latin typeface="AR P丸ゴシック体E" panose="020F0900000000000000" pitchFamily="50" charset="-128"/>
              <a:ea typeface="AR P丸ゴシック体E" panose="020F0900000000000000" pitchFamily="50" charset="-128"/>
            </a:endParaRPr>
          </a:p>
        </p:txBody>
      </p:sp>
      <p:graphicFrame>
        <p:nvGraphicFramePr>
          <p:cNvPr id="121" name="表 120"/>
          <p:cNvGraphicFramePr>
            <a:graphicFrameLocks noGrp="1"/>
          </p:cNvGraphicFramePr>
          <p:nvPr>
            <p:extLst>
              <p:ext uri="{D42A27DB-BD31-4B8C-83A1-F6EECF244321}">
                <p14:modId xmlns:p14="http://schemas.microsoft.com/office/powerpoint/2010/main" val="306616972"/>
              </p:ext>
            </p:extLst>
          </p:nvPr>
        </p:nvGraphicFramePr>
        <p:xfrm>
          <a:off x="414378" y="13753944"/>
          <a:ext cx="11417495" cy="2033156"/>
        </p:xfrm>
        <a:graphic>
          <a:graphicData uri="http://schemas.openxmlformats.org/drawingml/2006/table">
            <a:tbl>
              <a:tblPr firstRow="1" bandRow="1">
                <a:tableStyleId>{073A0DAA-6AF3-43AB-8588-CEC1D06C72B9}</a:tableStyleId>
              </a:tblPr>
              <a:tblGrid>
                <a:gridCol w="2338347">
                  <a:extLst>
                    <a:ext uri="{9D8B030D-6E8A-4147-A177-3AD203B41FA5}">
                      <a16:colId xmlns:a16="http://schemas.microsoft.com/office/drawing/2014/main" val="20000"/>
                    </a:ext>
                  </a:extLst>
                </a:gridCol>
                <a:gridCol w="1076325">
                  <a:extLst>
                    <a:ext uri="{9D8B030D-6E8A-4147-A177-3AD203B41FA5}">
                      <a16:colId xmlns:a16="http://schemas.microsoft.com/office/drawing/2014/main" val="20001"/>
                    </a:ext>
                  </a:extLst>
                </a:gridCol>
                <a:gridCol w="1419225">
                  <a:extLst>
                    <a:ext uri="{9D8B030D-6E8A-4147-A177-3AD203B41FA5}">
                      <a16:colId xmlns:a16="http://schemas.microsoft.com/office/drawing/2014/main" val="20002"/>
                    </a:ext>
                  </a:extLst>
                </a:gridCol>
                <a:gridCol w="1762125">
                  <a:extLst>
                    <a:ext uri="{9D8B030D-6E8A-4147-A177-3AD203B41FA5}">
                      <a16:colId xmlns:a16="http://schemas.microsoft.com/office/drawing/2014/main" val="1189883432"/>
                    </a:ext>
                  </a:extLst>
                </a:gridCol>
                <a:gridCol w="1543050">
                  <a:extLst>
                    <a:ext uri="{9D8B030D-6E8A-4147-A177-3AD203B41FA5}">
                      <a16:colId xmlns:a16="http://schemas.microsoft.com/office/drawing/2014/main" val="1807453757"/>
                    </a:ext>
                  </a:extLst>
                </a:gridCol>
                <a:gridCol w="1390650">
                  <a:extLst>
                    <a:ext uri="{9D8B030D-6E8A-4147-A177-3AD203B41FA5}">
                      <a16:colId xmlns:a16="http://schemas.microsoft.com/office/drawing/2014/main" val="1869580676"/>
                    </a:ext>
                  </a:extLst>
                </a:gridCol>
                <a:gridCol w="1887773">
                  <a:extLst>
                    <a:ext uri="{9D8B030D-6E8A-4147-A177-3AD203B41FA5}">
                      <a16:colId xmlns:a16="http://schemas.microsoft.com/office/drawing/2014/main" val="719969666"/>
                    </a:ext>
                  </a:extLst>
                </a:gridCol>
              </a:tblGrid>
              <a:tr h="508289">
                <a:tc rowSpan="2">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型番・番号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rowSpan="2">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ポート</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4">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測定周波数および簡易測定ミキサ損失値</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rowSpan="2">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記　事</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70171774"/>
                  </a:ext>
                </a:extLst>
              </a:tr>
              <a:tr h="508289">
                <a:tc vMerge="1">
                  <a:txBody>
                    <a:bodyPr/>
                    <a:lstStyle/>
                    <a:p>
                      <a:endParaRPr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vMerge="1">
                  <a:txBody>
                    <a:bodyPr/>
                    <a:lstStyle/>
                    <a:p>
                      <a:endParaRPr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47GH</a:t>
                      </a:r>
                      <a:r>
                        <a:rPr kumimoji="1" lang="ja-JP" altLang="en-US" sz="1600" dirty="0">
                          <a:solidFill>
                            <a:schemeClr val="tx1"/>
                          </a:solidFill>
                          <a:latin typeface="HGPｺﾞｼｯｸE" panose="020B0900000000000000" pitchFamily="50" charset="-128"/>
                          <a:ea typeface="HGPｺﾞｼｯｸE" panose="020B0900000000000000" pitchFamily="50" charset="-128"/>
                        </a:rPr>
                        <a:t>ｚ</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77GH</a:t>
                      </a:r>
                      <a:r>
                        <a:rPr kumimoji="1" lang="ja-JP" altLang="en-US" sz="1600" dirty="0">
                          <a:solidFill>
                            <a:schemeClr val="tx1"/>
                          </a:solidFill>
                          <a:latin typeface="HGPｺﾞｼｯｸE" panose="020B0900000000000000" pitchFamily="50" charset="-128"/>
                          <a:ea typeface="HGPｺﾞｼｯｸE" panose="020B0900000000000000" pitchFamily="50" charset="-128"/>
                        </a:rPr>
                        <a:t>ｚ</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135GH</a:t>
                      </a:r>
                      <a:r>
                        <a:rPr kumimoji="1" lang="ja-JP" altLang="en-US" sz="1600" dirty="0">
                          <a:solidFill>
                            <a:schemeClr val="tx1"/>
                          </a:solidFill>
                          <a:latin typeface="HGPｺﾞｼｯｸE" panose="020B0900000000000000" pitchFamily="50" charset="-128"/>
                          <a:ea typeface="HGPｺﾞｼｯｸE" panose="020B0900000000000000" pitchFamily="50" charset="-128"/>
                        </a:rPr>
                        <a:t>ｚ</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249GH</a:t>
                      </a:r>
                      <a:r>
                        <a:rPr kumimoji="1" lang="ja-JP" altLang="en-US" sz="1600" dirty="0">
                          <a:solidFill>
                            <a:schemeClr val="tx1"/>
                          </a:solidFill>
                          <a:latin typeface="HGPｺﾞｼｯｸE" panose="020B0900000000000000" pitchFamily="50" charset="-128"/>
                          <a:ea typeface="HGPｺﾞｼｯｸE" panose="020B0900000000000000" pitchFamily="50" charset="-128"/>
                        </a:rPr>
                        <a:t>ｚ</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508289">
                <a:tc rowSpan="2">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800" dirty="0">
                          <a:solidFill>
                            <a:schemeClr val="tx1"/>
                          </a:solidFill>
                          <a:latin typeface="HGPｺﾞｼｯｸE" panose="020B0900000000000000" pitchFamily="50" charset="-128"/>
                          <a:ea typeface="HGPｺﾞｼｯｸE" panose="020B0900000000000000" pitchFamily="50" charset="-128"/>
                        </a:rPr>
                        <a:t>2</a:t>
                      </a:r>
                      <a:endParaRPr kumimoji="1" lang="ja-JP" altLang="en-US" sz="18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08289">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800" dirty="0">
                          <a:solidFill>
                            <a:schemeClr val="tx1"/>
                          </a:solidFill>
                          <a:latin typeface="HGPｺﾞｼｯｸE" panose="020B0900000000000000" pitchFamily="50" charset="-128"/>
                          <a:ea typeface="HGPｺﾞｼｯｸE" panose="020B0900000000000000" pitchFamily="50" charset="-128"/>
                        </a:rPr>
                        <a:t>3</a:t>
                      </a:r>
                      <a:endParaRPr kumimoji="1" lang="ja-JP" altLang="en-US" sz="18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22" name="テキスト ボックス 21"/>
          <p:cNvSpPr txBox="1"/>
          <p:nvPr/>
        </p:nvSpPr>
        <p:spPr>
          <a:xfrm>
            <a:off x="555989" y="5257809"/>
            <a:ext cx="5567137" cy="215444"/>
          </a:xfrm>
          <a:prstGeom prst="rect">
            <a:avLst/>
          </a:prstGeom>
          <a:noFill/>
        </p:spPr>
        <p:txBody>
          <a:bodyPr wrap="square" lIns="0" tIns="0" rIns="0" bIns="0" rtlCol="0" anchor="ctr" anchorCtr="0">
            <a:spAutoFit/>
          </a:bodyPr>
          <a:lstStyle/>
          <a:p>
            <a:r>
              <a:rPr kumimoji="1" lang="ja-JP" altLang="en-US" sz="1400" dirty="0">
                <a:latin typeface="AR P丸ゴシック体E" panose="020F0900000000000000" pitchFamily="50" charset="-128"/>
                <a:ea typeface="AR P丸ゴシック体E" panose="020F0900000000000000" pitchFamily="50" charset="-128"/>
              </a:rPr>
              <a:t>●ハーモニックミキサ構造</a:t>
            </a:r>
            <a:r>
              <a:rPr lang="ja-JP" altLang="en-US" sz="1400" dirty="0">
                <a:latin typeface="AR P丸ゴシック体E" panose="020F0900000000000000" pitchFamily="50" charset="-128"/>
                <a:ea typeface="AR P丸ゴシック体E" panose="020F0900000000000000" pitchFamily="50" charset="-128"/>
              </a:rPr>
              <a:t>参考資料</a:t>
            </a:r>
            <a:r>
              <a:rPr kumimoji="1" lang="en-US" altLang="ja-JP" sz="1400" dirty="0">
                <a:latin typeface="AR P丸ゴシック体E" panose="020F0900000000000000" pitchFamily="50" charset="-128"/>
                <a:ea typeface="AR P丸ゴシック体E" panose="020F0900000000000000" pitchFamily="50" charset="-128"/>
              </a:rPr>
              <a:t> </a:t>
            </a: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2" name="テキスト ボックス 1">
            <a:extLst>
              <a:ext uri="{FF2B5EF4-FFF2-40B4-BE49-F238E27FC236}">
                <a16:creationId xmlns:a16="http://schemas.microsoft.com/office/drawing/2014/main" id="{7F511B66-3738-0A6A-4693-BAF00234B315}"/>
              </a:ext>
            </a:extLst>
          </p:cNvPr>
          <p:cNvSpPr txBox="1"/>
          <p:nvPr/>
        </p:nvSpPr>
        <p:spPr>
          <a:xfrm>
            <a:off x="9295458" y="246195"/>
            <a:ext cx="2665926" cy="220815"/>
          </a:xfrm>
          <a:prstGeom prst="rect">
            <a:avLst/>
          </a:prstGeom>
          <a:noFill/>
        </p:spPr>
        <p:txBody>
          <a:bodyPr wrap="square" lIns="0" tIns="0" rIns="0" bIns="0" rtlCol="0" anchor="ctr" anchorCtr="0">
            <a:spAutoFit/>
          </a:bodyPr>
          <a:lstStyle/>
          <a:p>
            <a:r>
              <a:rPr lang="en-US" altLang="ja-JP" sz="1400" dirty="0">
                <a:latin typeface="AR P丸ゴシック体E" panose="020F0900000000000000" pitchFamily="50" charset="-128"/>
                <a:ea typeface="AR P丸ゴシック体E" panose="020F0900000000000000" pitchFamily="50" charset="-128"/>
              </a:rPr>
              <a:t>2025.10.1</a:t>
            </a:r>
            <a:r>
              <a:rPr lang="ja-JP" altLang="en-US" sz="1400" dirty="0">
                <a:latin typeface="AR P丸ゴシック体E" panose="020F0900000000000000" pitchFamily="50" charset="-128"/>
                <a:ea typeface="AR P丸ゴシック体E" panose="020F0900000000000000" pitchFamily="50" charset="-128"/>
              </a:rPr>
              <a:t>　有限会社ミリコム</a:t>
            </a:r>
            <a:endParaRPr lang="en-US" altLang="ja-JP" sz="1400" dirty="0">
              <a:latin typeface="AR P丸ゴシック体E" panose="020F0900000000000000" pitchFamily="50" charset="-128"/>
              <a:ea typeface="AR P丸ゴシック体E" panose="020F0900000000000000" pitchFamily="50" charset="-128"/>
            </a:endParaRPr>
          </a:p>
        </p:txBody>
      </p:sp>
      <p:sp>
        <p:nvSpPr>
          <p:cNvPr id="3" name="正方形/長方形 2">
            <a:extLst>
              <a:ext uri="{FF2B5EF4-FFF2-40B4-BE49-F238E27FC236}">
                <a16:creationId xmlns:a16="http://schemas.microsoft.com/office/drawing/2014/main" id="{02715CD1-9739-EFC2-65D2-A8A9D41884E4}"/>
              </a:ext>
            </a:extLst>
          </p:cNvPr>
          <p:cNvSpPr/>
          <p:nvPr/>
        </p:nvSpPr>
        <p:spPr>
          <a:xfrm>
            <a:off x="612355" y="9606232"/>
            <a:ext cx="3597695" cy="1472855"/>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3729E1C2-9EC6-F751-DB8D-3DCCAD3AC411}"/>
              </a:ext>
            </a:extLst>
          </p:cNvPr>
          <p:cNvSpPr/>
          <p:nvPr/>
        </p:nvSpPr>
        <p:spPr>
          <a:xfrm>
            <a:off x="2233388" y="9914448"/>
            <a:ext cx="1598660" cy="82804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67F5B956-3738-3FB2-6B92-A7D09BDFC77F}"/>
              </a:ext>
            </a:extLst>
          </p:cNvPr>
          <p:cNvSpPr/>
          <p:nvPr/>
        </p:nvSpPr>
        <p:spPr>
          <a:xfrm>
            <a:off x="866775" y="10130109"/>
            <a:ext cx="1359877" cy="38549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3E106D72-6700-A939-728E-CC60D651516C}"/>
              </a:ext>
            </a:extLst>
          </p:cNvPr>
          <p:cNvSpPr/>
          <p:nvPr/>
        </p:nvSpPr>
        <p:spPr>
          <a:xfrm>
            <a:off x="1029195" y="10287757"/>
            <a:ext cx="1197457" cy="124296"/>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354C9830-B20B-7BD7-740A-A9F33BEAB4D6}"/>
              </a:ext>
            </a:extLst>
          </p:cNvPr>
          <p:cNvSpPr/>
          <p:nvPr/>
        </p:nvSpPr>
        <p:spPr>
          <a:xfrm>
            <a:off x="892211" y="10184823"/>
            <a:ext cx="307939" cy="307939"/>
          </a:xfrm>
          <a:prstGeom prst="ellipse">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F0797A58-89F6-60AE-8205-EACD76343F8C}"/>
              </a:ext>
            </a:extLst>
          </p:cNvPr>
          <p:cNvSpPr/>
          <p:nvPr/>
        </p:nvSpPr>
        <p:spPr>
          <a:xfrm>
            <a:off x="1337134" y="10250605"/>
            <a:ext cx="121070" cy="190024"/>
          </a:xfrm>
          <a:prstGeom prst="rect">
            <a:avLst/>
          </a:prstGeom>
          <a:solidFill>
            <a:schemeClr val="bg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E6D7EE61-D9CC-6425-E860-3443FC770A61}"/>
              </a:ext>
            </a:extLst>
          </p:cNvPr>
          <p:cNvSpPr/>
          <p:nvPr/>
        </p:nvSpPr>
        <p:spPr>
          <a:xfrm>
            <a:off x="2562473" y="11074837"/>
            <a:ext cx="428377" cy="10549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A8356B2-5E94-6768-A935-E6DB31DC52CD}"/>
              </a:ext>
            </a:extLst>
          </p:cNvPr>
          <p:cNvSpPr/>
          <p:nvPr/>
        </p:nvSpPr>
        <p:spPr>
          <a:xfrm>
            <a:off x="2648198" y="11179613"/>
            <a:ext cx="268407" cy="32926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C7B38D0F-659A-1853-4A70-F817B6528B98}"/>
              </a:ext>
            </a:extLst>
          </p:cNvPr>
          <p:cNvSpPr/>
          <p:nvPr/>
        </p:nvSpPr>
        <p:spPr>
          <a:xfrm>
            <a:off x="3238748" y="11074837"/>
            <a:ext cx="428377" cy="10549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DAC7FFBD-78BE-AD46-DBF3-777B4E577189}"/>
              </a:ext>
            </a:extLst>
          </p:cNvPr>
          <p:cNvSpPr/>
          <p:nvPr/>
        </p:nvSpPr>
        <p:spPr>
          <a:xfrm>
            <a:off x="3324473" y="11179613"/>
            <a:ext cx="268407" cy="32926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a:extLst>
              <a:ext uri="{FF2B5EF4-FFF2-40B4-BE49-F238E27FC236}">
                <a16:creationId xmlns:a16="http://schemas.microsoft.com/office/drawing/2014/main" id="{D7320254-9DDC-4E85-0A23-D2F2992F3610}"/>
              </a:ext>
            </a:extLst>
          </p:cNvPr>
          <p:cNvSpPr/>
          <p:nvPr/>
        </p:nvSpPr>
        <p:spPr>
          <a:xfrm>
            <a:off x="4682180" y="10383614"/>
            <a:ext cx="1150180" cy="1192951"/>
          </a:xfrm>
          <a:prstGeom prst="ellipse">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28D3D0DE-BC32-D667-8431-5AB960B3C452}"/>
              </a:ext>
            </a:extLst>
          </p:cNvPr>
          <p:cNvSpPr/>
          <p:nvPr/>
        </p:nvSpPr>
        <p:spPr>
          <a:xfrm>
            <a:off x="5103108" y="10857238"/>
            <a:ext cx="1718516" cy="317969"/>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直角三角形 25">
            <a:extLst>
              <a:ext uri="{FF2B5EF4-FFF2-40B4-BE49-F238E27FC236}">
                <a16:creationId xmlns:a16="http://schemas.microsoft.com/office/drawing/2014/main" id="{F730DE54-45B7-0C7A-DC42-45DE12017FB1}"/>
              </a:ext>
            </a:extLst>
          </p:cNvPr>
          <p:cNvSpPr/>
          <p:nvPr/>
        </p:nvSpPr>
        <p:spPr>
          <a:xfrm>
            <a:off x="5518239" y="10267103"/>
            <a:ext cx="1264085" cy="495581"/>
          </a:xfrm>
          <a:prstGeom prst="rtTriangle">
            <a:avLst/>
          </a:prstGeom>
          <a:solidFill>
            <a:schemeClr val="accent1">
              <a:lumMod val="40000"/>
              <a:lumOff val="60000"/>
            </a:schemeClr>
          </a:solidFill>
          <a:scene3d>
            <a:camera prst="orthographicFront">
              <a:rot lat="0" lon="0" rev="108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BC53C7E-96F6-0267-2F93-F6FF376F6602}"/>
              </a:ext>
            </a:extLst>
          </p:cNvPr>
          <p:cNvSpPr/>
          <p:nvPr/>
        </p:nvSpPr>
        <p:spPr>
          <a:xfrm>
            <a:off x="8165403" y="10253629"/>
            <a:ext cx="477397" cy="386469"/>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7E275F7A-5D49-E153-A220-6C9F56166639}"/>
              </a:ext>
            </a:extLst>
          </p:cNvPr>
          <p:cNvSpPr/>
          <p:nvPr/>
        </p:nvSpPr>
        <p:spPr>
          <a:xfrm>
            <a:off x="6894352" y="9967170"/>
            <a:ext cx="656756" cy="1030113"/>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a:extLst>
              <a:ext uri="{FF2B5EF4-FFF2-40B4-BE49-F238E27FC236}">
                <a16:creationId xmlns:a16="http://schemas.microsoft.com/office/drawing/2014/main" id="{98782586-E551-E559-321C-B2FF876AEFFC}"/>
              </a:ext>
            </a:extLst>
          </p:cNvPr>
          <p:cNvCxnSpPr>
            <a:cxnSpLocks/>
          </p:cNvCxnSpPr>
          <p:nvPr/>
        </p:nvCxnSpPr>
        <p:spPr>
          <a:xfrm>
            <a:off x="7056992" y="10321364"/>
            <a:ext cx="354111"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1A2B67B-892F-52AC-3B65-50905F3A8AED}"/>
              </a:ext>
            </a:extLst>
          </p:cNvPr>
          <p:cNvCxnSpPr>
            <a:cxnSpLocks/>
          </p:cNvCxnSpPr>
          <p:nvPr/>
        </p:nvCxnSpPr>
        <p:spPr>
          <a:xfrm>
            <a:off x="7056992" y="10883339"/>
            <a:ext cx="354111"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357BF4FF-966E-9C77-F36F-F8D6BEAB5677}"/>
              </a:ext>
            </a:extLst>
          </p:cNvPr>
          <p:cNvCxnSpPr>
            <a:cxnSpLocks/>
          </p:cNvCxnSpPr>
          <p:nvPr/>
        </p:nvCxnSpPr>
        <p:spPr>
          <a:xfrm>
            <a:off x="7234041" y="9852061"/>
            <a:ext cx="0" cy="1232301"/>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二等辺三角形 31">
            <a:extLst>
              <a:ext uri="{FF2B5EF4-FFF2-40B4-BE49-F238E27FC236}">
                <a16:creationId xmlns:a16="http://schemas.microsoft.com/office/drawing/2014/main" id="{B6F9D647-A902-5E46-D299-A172636127E5}"/>
              </a:ext>
            </a:extLst>
          </p:cNvPr>
          <p:cNvSpPr/>
          <p:nvPr/>
        </p:nvSpPr>
        <p:spPr>
          <a:xfrm>
            <a:off x="7071072" y="10609544"/>
            <a:ext cx="301931" cy="253189"/>
          </a:xfrm>
          <a:prstGeom prst="triangle">
            <a:avLst/>
          </a:prstGeom>
          <a:solidFill>
            <a:srgbClr val="C00000"/>
          </a:solidFill>
          <a:scene3d>
            <a:camera prst="orthographicFront">
              <a:rot lat="0" lon="0" rev="108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二等辺三角形 32">
            <a:extLst>
              <a:ext uri="{FF2B5EF4-FFF2-40B4-BE49-F238E27FC236}">
                <a16:creationId xmlns:a16="http://schemas.microsoft.com/office/drawing/2014/main" id="{25CDCDB2-1286-4388-5AD7-F74808BD1C9F}"/>
              </a:ext>
            </a:extLst>
          </p:cNvPr>
          <p:cNvSpPr/>
          <p:nvPr/>
        </p:nvSpPr>
        <p:spPr>
          <a:xfrm>
            <a:off x="7071073" y="10068828"/>
            <a:ext cx="301931" cy="253189"/>
          </a:xfrm>
          <a:prstGeom prst="triangle">
            <a:avLst/>
          </a:prstGeom>
          <a:solidFill>
            <a:srgbClr val="C00000"/>
          </a:solidFill>
          <a:scene3d>
            <a:camera prst="orthographicFront">
              <a:rot lat="0" lon="0" rev="108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25DF3B2C-621D-D36C-D880-6A4EC33DB5F2}"/>
              </a:ext>
            </a:extLst>
          </p:cNvPr>
          <p:cNvCxnSpPr>
            <a:cxnSpLocks/>
          </p:cNvCxnSpPr>
          <p:nvPr/>
        </p:nvCxnSpPr>
        <p:spPr>
          <a:xfrm flipH="1">
            <a:off x="6581955" y="9852061"/>
            <a:ext cx="64008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7A0CB69A-9029-8AD0-806E-15EE5BC55479}"/>
              </a:ext>
            </a:extLst>
          </p:cNvPr>
          <p:cNvCxnSpPr/>
          <p:nvPr/>
        </p:nvCxnSpPr>
        <p:spPr>
          <a:xfrm flipH="1">
            <a:off x="6831148" y="11084362"/>
            <a:ext cx="40041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1F762EDF-1B2F-C381-CB0A-4863130A6944}"/>
              </a:ext>
            </a:extLst>
          </p:cNvPr>
          <p:cNvCxnSpPr>
            <a:cxnSpLocks/>
          </p:cNvCxnSpPr>
          <p:nvPr/>
        </p:nvCxnSpPr>
        <p:spPr>
          <a:xfrm flipH="1">
            <a:off x="7220421" y="10446864"/>
            <a:ext cx="93297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4D01BBB1-2B3F-2CCA-85F3-C05C1DD01E10}"/>
              </a:ext>
            </a:extLst>
          </p:cNvPr>
          <p:cNvCxnSpPr>
            <a:cxnSpLocks/>
          </p:cNvCxnSpPr>
          <p:nvPr/>
        </p:nvCxnSpPr>
        <p:spPr>
          <a:xfrm flipH="1">
            <a:off x="8642800" y="10446863"/>
            <a:ext cx="729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E33B24CF-E3B0-EB3F-94B9-012CB4A816D0}"/>
              </a:ext>
            </a:extLst>
          </p:cNvPr>
          <p:cNvCxnSpPr>
            <a:cxnSpLocks/>
          </p:cNvCxnSpPr>
          <p:nvPr/>
        </p:nvCxnSpPr>
        <p:spPr>
          <a:xfrm>
            <a:off x="9441957" y="9832631"/>
            <a:ext cx="0" cy="105673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楕円 38">
            <a:extLst>
              <a:ext uri="{FF2B5EF4-FFF2-40B4-BE49-F238E27FC236}">
                <a16:creationId xmlns:a16="http://schemas.microsoft.com/office/drawing/2014/main" id="{347C4BB4-39DD-717E-89E0-E5A2CC63059D}"/>
              </a:ext>
            </a:extLst>
          </p:cNvPr>
          <p:cNvSpPr/>
          <p:nvPr/>
        </p:nvSpPr>
        <p:spPr>
          <a:xfrm>
            <a:off x="9372600" y="10385049"/>
            <a:ext cx="129583" cy="129583"/>
          </a:xfrm>
          <a:prstGeom prst="ellipse">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コネクタ 39">
            <a:extLst>
              <a:ext uri="{FF2B5EF4-FFF2-40B4-BE49-F238E27FC236}">
                <a16:creationId xmlns:a16="http://schemas.microsoft.com/office/drawing/2014/main" id="{A301BA60-1A3B-B523-AC4A-0DFC221DA692}"/>
              </a:ext>
            </a:extLst>
          </p:cNvPr>
          <p:cNvCxnSpPr>
            <a:cxnSpLocks/>
          </p:cNvCxnSpPr>
          <p:nvPr/>
        </p:nvCxnSpPr>
        <p:spPr>
          <a:xfrm>
            <a:off x="9339243" y="10882984"/>
            <a:ext cx="21312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B5CDE20F-70C4-E319-578B-D6D0FD3192CD}"/>
              </a:ext>
            </a:extLst>
          </p:cNvPr>
          <p:cNvCxnSpPr>
            <a:cxnSpLocks/>
          </p:cNvCxnSpPr>
          <p:nvPr/>
        </p:nvCxnSpPr>
        <p:spPr>
          <a:xfrm>
            <a:off x="9339243" y="10997284"/>
            <a:ext cx="21312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7F587BB4-C28F-7D6F-A1BB-F273C467874C}"/>
              </a:ext>
            </a:extLst>
          </p:cNvPr>
          <p:cNvCxnSpPr>
            <a:cxnSpLocks/>
          </p:cNvCxnSpPr>
          <p:nvPr/>
        </p:nvCxnSpPr>
        <p:spPr>
          <a:xfrm>
            <a:off x="9445803" y="11017688"/>
            <a:ext cx="0" cy="45993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F4804E05-7A35-16BC-A945-B27E1268A689}"/>
              </a:ext>
            </a:extLst>
          </p:cNvPr>
          <p:cNvCxnSpPr>
            <a:cxnSpLocks/>
          </p:cNvCxnSpPr>
          <p:nvPr/>
        </p:nvCxnSpPr>
        <p:spPr>
          <a:xfrm flipH="1">
            <a:off x="9431911" y="9842536"/>
            <a:ext cx="595878"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8DF8086A-FD60-6E50-5264-225B2E4C5B25}"/>
              </a:ext>
            </a:extLst>
          </p:cNvPr>
          <p:cNvSpPr/>
          <p:nvPr/>
        </p:nvSpPr>
        <p:spPr>
          <a:xfrm>
            <a:off x="10024140" y="9658826"/>
            <a:ext cx="477397" cy="386469"/>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a:extLst>
              <a:ext uri="{FF2B5EF4-FFF2-40B4-BE49-F238E27FC236}">
                <a16:creationId xmlns:a16="http://schemas.microsoft.com/office/drawing/2014/main" id="{12353DE9-A676-B363-AB67-A99054A898C1}"/>
              </a:ext>
            </a:extLst>
          </p:cNvPr>
          <p:cNvCxnSpPr>
            <a:cxnSpLocks/>
          </p:cNvCxnSpPr>
          <p:nvPr/>
        </p:nvCxnSpPr>
        <p:spPr>
          <a:xfrm flipH="1">
            <a:off x="10516296" y="9842535"/>
            <a:ext cx="595878"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楕円 45">
            <a:extLst>
              <a:ext uri="{FF2B5EF4-FFF2-40B4-BE49-F238E27FC236}">
                <a16:creationId xmlns:a16="http://schemas.microsoft.com/office/drawing/2014/main" id="{AE7C2018-1CB7-4258-E800-58196068CC5F}"/>
              </a:ext>
            </a:extLst>
          </p:cNvPr>
          <p:cNvSpPr/>
          <p:nvPr/>
        </p:nvSpPr>
        <p:spPr>
          <a:xfrm>
            <a:off x="11112174" y="9773052"/>
            <a:ext cx="129583" cy="129583"/>
          </a:xfrm>
          <a:prstGeom prst="ellipse">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 name="直線コネクタ 46">
            <a:extLst>
              <a:ext uri="{FF2B5EF4-FFF2-40B4-BE49-F238E27FC236}">
                <a16:creationId xmlns:a16="http://schemas.microsoft.com/office/drawing/2014/main" id="{F3B08FD8-A83C-E6B0-CCCD-AE254C3E71B6}"/>
              </a:ext>
            </a:extLst>
          </p:cNvPr>
          <p:cNvCxnSpPr>
            <a:cxnSpLocks/>
          </p:cNvCxnSpPr>
          <p:nvPr/>
        </p:nvCxnSpPr>
        <p:spPr>
          <a:xfrm flipH="1">
            <a:off x="9441957" y="11464245"/>
            <a:ext cx="1711818"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楕円 47">
            <a:extLst>
              <a:ext uri="{FF2B5EF4-FFF2-40B4-BE49-F238E27FC236}">
                <a16:creationId xmlns:a16="http://schemas.microsoft.com/office/drawing/2014/main" id="{66B571AD-5215-7378-0BEB-CD09158715EF}"/>
              </a:ext>
            </a:extLst>
          </p:cNvPr>
          <p:cNvSpPr/>
          <p:nvPr/>
        </p:nvSpPr>
        <p:spPr>
          <a:xfrm>
            <a:off x="11153775" y="11394762"/>
            <a:ext cx="129583" cy="129583"/>
          </a:xfrm>
          <a:prstGeom prst="ellipse">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45EF0930-19A8-4E97-D311-F4170F56E5E4}"/>
              </a:ext>
            </a:extLst>
          </p:cNvPr>
          <p:cNvSpPr txBox="1"/>
          <p:nvPr/>
        </p:nvSpPr>
        <p:spPr>
          <a:xfrm>
            <a:off x="9761140" y="9342789"/>
            <a:ext cx="1248229" cy="338554"/>
          </a:xfrm>
          <a:prstGeom prst="rect">
            <a:avLst/>
          </a:prstGeom>
          <a:noFill/>
        </p:spPr>
        <p:txBody>
          <a:bodyPr wrap="square" rtlCol="0">
            <a:spAutoFit/>
          </a:bodyPr>
          <a:lstStyle/>
          <a:p>
            <a:r>
              <a:rPr kumimoji="1" lang="en-US" altLang="ja-JP" sz="1600" dirty="0"/>
              <a:t>1.3GHz LPF</a:t>
            </a:r>
            <a:endParaRPr kumimoji="1" lang="ja-JP" altLang="en-US" sz="1600" dirty="0"/>
          </a:p>
        </p:txBody>
      </p:sp>
      <p:cxnSp>
        <p:nvCxnSpPr>
          <p:cNvPr id="50" name="直線コネクタ 49">
            <a:extLst>
              <a:ext uri="{FF2B5EF4-FFF2-40B4-BE49-F238E27FC236}">
                <a16:creationId xmlns:a16="http://schemas.microsoft.com/office/drawing/2014/main" id="{94A0F9AE-EDAF-3E28-5914-9543E0858892}"/>
              </a:ext>
            </a:extLst>
          </p:cNvPr>
          <p:cNvCxnSpPr>
            <a:cxnSpLocks/>
          </p:cNvCxnSpPr>
          <p:nvPr/>
        </p:nvCxnSpPr>
        <p:spPr>
          <a:xfrm>
            <a:off x="6131319" y="9659579"/>
            <a:ext cx="0" cy="59960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F1E002F9-917F-6D5B-1C14-B42E5175E0B9}"/>
              </a:ext>
            </a:extLst>
          </p:cNvPr>
          <p:cNvCxnSpPr/>
          <p:nvPr/>
        </p:nvCxnSpPr>
        <p:spPr>
          <a:xfrm flipH="1">
            <a:off x="5926444" y="9669104"/>
            <a:ext cx="40041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E83C050B-DE91-4DAC-5CA6-4DD3CFE3F4DE}"/>
              </a:ext>
            </a:extLst>
          </p:cNvPr>
          <p:cNvCxnSpPr/>
          <p:nvPr/>
        </p:nvCxnSpPr>
        <p:spPr>
          <a:xfrm flipH="1">
            <a:off x="5973066" y="9526013"/>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2561A493-2FDB-BA2E-830F-66C3842F3F85}"/>
              </a:ext>
            </a:extLst>
          </p:cNvPr>
          <p:cNvCxnSpPr/>
          <p:nvPr/>
        </p:nvCxnSpPr>
        <p:spPr>
          <a:xfrm flipH="1">
            <a:off x="6077841" y="9535538"/>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10BB44F-7396-F9F0-2BBA-43AA895EF1D8}"/>
              </a:ext>
            </a:extLst>
          </p:cNvPr>
          <p:cNvCxnSpPr/>
          <p:nvPr/>
        </p:nvCxnSpPr>
        <p:spPr>
          <a:xfrm flipH="1">
            <a:off x="6201666" y="9535538"/>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00F9802F-7CDE-6BAD-D1AC-F2E775E11944}"/>
              </a:ext>
            </a:extLst>
          </p:cNvPr>
          <p:cNvSpPr txBox="1"/>
          <p:nvPr/>
        </p:nvSpPr>
        <p:spPr>
          <a:xfrm>
            <a:off x="7902800" y="9874663"/>
            <a:ext cx="1104900" cy="338554"/>
          </a:xfrm>
          <a:prstGeom prst="rect">
            <a:avLst/>
          </a:prstGeom>
          <a:noFill/>
        </p:spPr>
        <p:txBody>
          <a:bodyPr wrap="square" rtlCol="0">
            <a:spAutoFit/>
          </a:bodyPr>
          <a:lstStyle/>
          <a:p>
            <a:r>
              <a:rPr kumimoji="1" lang="en-US" altLang="ja-JP" sz="1600" dirty="0"/>
              <a:t>RF</a:t>
            </a:r>
            <a:r>
              <a:rPr kumimoji="1" lang="ja-JP" altLang="en-US" sz="1600" dirty="0"/>
              <a:t>チョーク</a:t>
            </a:r>
          </a:p>
        </p:txBody>
      </p:sp>
      <p:sp>
        <p:nvSpPr>
          <p:cNvPr id="56" name="テキスト ボックス 55">
            <a:extLst>
              <a:ext uri="{FF2B5EF4-FFF2-40B4-BE49-F238E27FC236}">
                <a16:creationId xmlns:a16="http://schemas.microsoft.com/office/drawing/2014/main" id="{3037B56B-BFCA-FF1C-7743-148FCDCBF899}"/>
              </a:ext>
            </a:extLst>
          </p:cNvPr>
          <p:cNvSpPr txBox="1"/>
          <p:nvPr/>
        </p:nvSpPr>
        <p:spPr>
          <a:xfrm>
            <a:off x="7388759" y="10929096"/>
            <a:ext cx="1370885" cy="553998"/>
          </a:xfrm>
          <a:prstGeom prst="rect">
            <a:avLst/>
          </a:prstGeom>
          <a:noFill/>
        </p:spPr>
        <p:txBody>
          <a:bodyPr wrap="square" rtlCol="0">
            <a:spAutoFit/>
          </a:bodyPr>
          <a:lstStyle/>
          <a:p>
            <a:r>
              <a:rPr kumimoji="1" lang="ja-JP" altLang="en-US" sz="1600" dirty="0"/>
              <a:t>　</a:t>
            </a:r>
            <a:r>
              <a:rPr kumimoji="1" lang="en-US" altLang="ja-JP" sz="1400" dirty="0"/>
              <a:t>MA/COM</a:t>
            </a:r>
          </a:p>
          <a:p>
            <a:r>
              <a:rPr kumimoji="1" lang="en-US" altLang="ja-JP" sz="1400" dirty="0"/>
              <a:t>MA4E1319-1</a:t>
            </a:r>
            <a:endParaRPr kumimoji="1" lang="ja-JP" altLang="en-US" sz="1400" dirty="0"/>
          </a:p>
        </p:txBody>
      </p:sp>
      <p:sp>
        <p:nvSpPr>
          <p:cNvPr id="57" name="テキスト ボックス 56">
            <a:extLst>
              <a:ext uri="{FF2B5EF4-FFF2-40B4-BE49-F238E27FC236}">
                <a16:creationId xmlns:a16="http://schemas.microsoft.com/office/drawing/2014/main" id="{A40914C8-4170-E303-3530-4716685BC1FA}"/>
              </a:ext>
            </a:extLst>
          </p:cNvPr>
          <p:cNvSpPr txBox="1"/>
          <p:nvPr/>
        </p:nvSpPr>
        <p:spPr>
          <a:xfrm>
            <a:off x="1692060" y="9189859"/>
            <a:ext cx="2071410" cy="184666"/>
          </a:xfrm>
          <a:prstGeom prst="rect">
            <a:avLst/>
          </a:prstGeom>
          <a:noFill/>
        </p:spPr>
        <p:txBody>
          <a:bodyPr wrap="square" lIns="0" tIns="0" rIns="0" bIns="0" rtlCol="0" anchor="ctr" anchorCtr="0">
            <a:spAutoFit/>
          </a:bodyPr>
          <a:lstStyle/>
          <a:p>
            <a:r>
              <a:rPr kumimoji="1" lang="en-US" altLang="ja-JP" sz="1200" dirty="0">
                <a:latin typeface="AR P丸ゴシック体E" panose="020F0900000000000000" pitchFamily="50" charset="-128"/>
                <a:ea typeface="AR P丸ゴシック体E" panose="020F0900000000000000" pitchFamily="50" charset="-128"/>
              </a:rPr>
              <a:t>【</a:t>
            </a:r>
            <a:r>
              <a:rPr kumimoji="1" lang="ja-JP" altLang="en-US" sz="1200" dirty="0">
                <a:latin typeface="AR P丸ゴシック体E" panose="020F0900000000000000" pitchFamily="50" charset="-128"/>
                <a:ea typeface="AR P丸ゴシック体E" panose="020F0900000000000000" pitchFamily="50" charset="-128"/>
              </a:rPr>
              <a:t>ミキサー内部構造図</a:t>
            </a:r>
            <a:r>
              <a:rPr kumimoji="1" lang="en-US" altLang="ja-JP" sz="1200" dirty="0">
                <a:latin typeface="AR P丸ゴシック体E" panose="020F0900000000000000" pitchFamily="50" charset="-128"/>
                <a:ea typeface="AR P丸ゴシック体E" panose="020F0900000000000000" pitchFamily="50" charset="-128"/>
              </a:rPr>
              <a:t>】</a:t>
            </a:r>
            <a:endParaRPr kumimoji="1" lang="ja-JP" altLang="en-US" sz="1200" dirty="0">
              <a:solidFill>
                <a:srgbClr val="FF0000"/>
              </a:solidFill>
              <a:latin typeface="AR P丸ゴシック体E" panose="020F0900000000000000" pitchFamily="50" charset="-128"/>
              <a:ea typeface="AR P丸ゴシック体E" panose="020F0900000000000000" pitchFamily="50" charset="-128"/>
            </a:endParaRPr>
          </a:p>
        </p:txBody>
      </p:sp>
      <p:sp>
        <p:nvSpPr>
          <p:cNvPr id="58" name="テキスト ボックス 57">
            <a:extLst>
              <a:ext uri="{FF2B5EF4-FFF2-40B4-BE49-F238E27FC236}">
                <a16:creationId xmlns:a16="http://schemas.microsoft.com/office/drawing/2014/main" id="{109D3A65-2802-6FCF-CCD0-EA695DB075C9}"/>
              </a:ext>
            </a:extLst>
          </p:cNvPr>
          <p:cNvSpPr txBox="1"/>
          <p:nvPr/>
        </p:nvSpPr>
        <p:spPr>
          <a:xfrm>
            <a:off x="2405913" y="10176078"/>
            <a:ext cx="1477345" cy="338554"/>
          </a:xfrm>
          <a:prstGeom prst="rect">
            <a:avLst/>
          </a:prstGeom>
          <a:noFill/>
        </p:spPr>
        <p:txBody>
          <a:bodyPr wrap="square" rtlCol="0">
            <a:spAutoFit/>
          </a:bodyPr>
          <a:lstStyle/>
          <a:p>
            <a:r>
              <a:rPr kumimoji="1" lang="en-US" altLang="ja-JP" sz="1600" dirty="0"/>
              <a:t>LO/IF</a:t>
            </a:r>
            <a:r>
              <a:rPr kumimoji="1" lang="ja-JP" altLang="en-US" sz="1600" dirty="0"/>
              <a:t>　基板部</a:t>
            </a:r>
          </a:p>
        </p:txBody>
      </p:sp>
      <p:sp>
        <p:nvSpPr>
          <p:cNvPr id="59" name="テキスト ボックス 58">
            <a:extLst>
              <a:ext uri="{FF2B5EF4-FFF2-40B4-BE49-F238E27FC236}">
                <a16:creationId xmlns:a16="http://schemas.microsoft.com/office/drawing/2014/main" id="{F59033B3-0E85-4730-7C97-E0F0A8C161BD}"/>
              </a:ext>
            </a:extLst>
          </p:cNvPr>
          <p:cNvSpPr txBox="1"/>
          <p:nvPr/>
        </p:nvSpPr>
        <p:spPr>
          <a:xfrm>
            <a:off x="3150430" y="11540245"/>
            <a:ext cx="832916" cy="276999"/>
          </a:xfrm>
          <a:prstGeom prst="rect">
            <a:avLst/>
          </a:prstGeom>
          <a:noFill/>
        </p:spPr>
        <p:txBody>
          <a:bodyPr wrap="square" rtlCol="0">
            <a:spAutoFit/>
          </a:bodyPr>
          <a:lstStyle/>
          <a:p>
            <a:r>
              <a:rPr kumimoji="1" lang="en-US" altLang="ja-JP" sz="1200" dirty="0"/>
              <a:t>IF OUT</a:t>
            </a:r>
            <a:endParaRPr kumimoji="1" lang="ja-JP" altLang="en-US" sz="1200" dirty="0"/>
          </a:p>
        </p:txBody>
      </p:sp>
      <p:sp>
        <p:nvSpPr>
          <p:cNvPr id="60" name="テキスト ボックス 59">
            <a:extLst>
              <a:ext uri="{FF2B5EF4-FFF2-40B4-BE49-F238E27FC236}">
                <a16:creationId xmlns:a16="http://schemas.microsoft.com/office/drawing/2014/main" id="{D4E5AB87-44A9-DB26-842B-44D84AA496F5}"/>
              </a:ext>
            </a:extLst>
          </p:cNvPr>
          <p:cNvSpPr txBox="1"/>
          <p:nvPr/>
        </p:nvSpPr>
        <p:spPr>
          <a:xfrm>
            <a:off x="2475468" y="11532911"/>
            <a:ext cx="832916" cy="276999"/>
          </a:xfrm>
          <a:prstGeom prst="rect">
            <a:avLst/>
          </a:prstGeom>
          <a:noFill/>
        </p:spPr>
        <p:txBody>
          <a:bodyPr wrap="square" rtlCol="0">
            <a:spAutoFit/>
          </a:bodyPr>
          <a:lstStyle/>
          <a:p>
            <a:r>
              <a:rPr kumimoji="1" lang="en-US" altLang="ja-JP" sz="1200" dirty="0"/>
              <a:t>LO IN</a:t>
            </a:r>
            <a:endParaRPr kumimoji="1" lang="ja-JP" altLang="en-US" sz="1200" dirty="0"/>
          </a:p>
        </p:txBody>
      </p:sp>
      <p:sp>
        <p:nvSpPr>
          <p:cNvPr id="61" name="テキスト ボックス 60">
            <a:extLst>
              <a:ext uri="{FF2B5EF4-FFF2-40B4-BE49-F238E27FC236}">
                <a16:creationId xmlns:a16="http://schemas.microsoft.com/office/drawing/2014/main" id="{B4BDFF05-0843-E076-0B70-1AC523AA8467}"/>
              </a:ext>
            </a:extLst>
          </p:cNvPr>
          <p:cNvSpPr txBox="1"/>
          <p:nvPr/>
        </p:nvSpPr>
        <p:spPr>
          <a:xfrm>
            <a:off x="618651" y="9826599"/>
            <a:ext cx="832916" cy="307777"/>
          </a:xfrm>
          <a:prstGeom prst="rect">
            <a:avLst/>
          </a:prstGeom>
          <a:noFill/>
        </p:spPr>
        <p:txBody>
          <a:bodyPr wrap="square" rtlCol="0">
            <a:spAutoFit/>
          </a:bodyPr>
          <a:lstStyle/>
          <a:p>
            <a:r>
              <a:rPr kumimoji="1" lang="en-US" altLang="ja-JP" sz="1400" dirty="0"/>
              <a:t>RF IN</a:t>
            </a:r>
            <a:endParaRPr kumimoji="1" lang="ja-JP" altLang="en-US" sz="1400" dirty="0"/>
          </a:p>
        </p:txBody>
      </p:sp>
      <p:sp>
        <p:nvSpPr>
          <p:cNvPr id="62" name="テキスト ボックス 61">
            <a:extLst>
              <a:ext uri="{FF2B5EF4-FFF2-40B4-BE49-F238E27FC236}">
                <a16:creationId xmlns:a16="http://schemas.microsoft.com/office/drawing/2014/main" id="{C10EDD38-4FB1-707D-2833-EE513411095B}"/>
              </a:ext>
            </a:extLst>
          </p:cNvPr>
          <p:cNvSpPr txBox="1"/>
          <p:nvPr/>
        </p:nvSpPr>
        <p:spPr>
          <a:xfrm>
            <a:off x="1311948" y="10512643"/>
            <a:ext cx="832916" cy="307777"/>
          </a:xfrm>
          <a:prstGeom prst="rect">
            <a:avLst/>
          </a:prstGeom>
          <a:noFill/>
        </p:spPr>
        <p:txBody>
          <a:bodyPr wrap="square" rtlCol="0">
            <a:spAutoFit/>
          </a:bodyPr>
          <a:lstStyle/>
          <a:p>
            <a:r>
              <a:rPr kumimoji="1" lang="en-US" altLang="ja-JP" sz="1400" dirty="0"/>
              <a:t>RF</a:t>
            </a:r>
            <a:r>
              <a:rPr kumimoji="1" lang="ja-JP" altLang="en-US" sz="1400" dirty="0"/>
              <a:t>基板</a:t>
            </a:r>
          </a:p>
        </p:txBody>
      </p:sp>
      <p:cxnSp>
        <p:nvCxnSpPr>
          <p:cNvPr id="65" name="直線矢印コネクタ 64">
            <a:extLst>
              <a:ext uri="{FF2B5EF4-FFF2-40B4-BE49-F238E27FC236}">
                <a16:creationId xmlns:a16="http://schemas.microsoft.com/office/drawing/2014/main" id="{C9BF434A-3CAB-89F3-0911-6DFA989D8B89}"/>
              </a:ext>
            </a:extLst>
          </p:cNvPr>
          <p:cNvCxnSpPr>
            <a:cxnSpLocks/>
          </p:cNvCxnSpPr>
          <p:nvPr/>
        </p:nvCxnSpPr>
        <p:spPr>
          <a:xfrm>
            <a:off x="1260719" y="9354954"/>
            <a:ext cx="139532" cy="1010554"/>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B68212C4-817D-A82B-5527-A90A0E6CAFE4}"/>
              </a:ext>
            </a:extLst>
          </p:cNvPr>
          <p:cNvSpPr txBox="1"/>
          <p:nvPr/>
        </p:nvSpPr>
        <p:spPr>
          <a:xfrm>
            <a:off x="555989" y="9125662"/>
            <a:ext cx="946411" cy="261610"/>
          </a:xfrm>
          <a:prstGeom prst="rect">
            <a:avLst/>
          </a:prstGeom>
          <a:noFill/>
        </p:spPr>
        <p:txBody>
          <a:bodyPr wrap="square" rtlCol="0">
            <a:spAutoFit/>
          </a:bodyPr>
          <a:lstStyle/>
          <a:p>
            <a:r>
              <a:rPr kumimoji="1" lang="ja-JP" altLang="en-US" sz="1100" b="1" dirty="0"/>
              <a:t>ダイオード</a:t>
            </a:r>
          </a:p>
        </p:txBody>
      </p:sp>
      <p:sp>
        <p:nvSpPr>
          <p:cNvPr id="70" name="正方形/長方形 69">
            <a:extLst>
              <a:ext uri="{FF2B5EF4-FFF2-40B4-BE49-F238E27FC236}">
                <a16:creationId xmlns:a16="http://schemas.microsoft.com/office/drawing/2014/main" id="{569111E2-1508-F4A3-67F0-9EC068A81A0B}"/>
              </a:ext>
            </a:extLst>
          </p:cNvPr>
          <p:cNvSpPr/>
          <p:nvPr/>
        </p:nvSpPr>
        <p:spPr>
          <a:xfrm>
            <a:off x="5973067" y="11177411"/>
            <a:ext cx="843022" cy="386469"/>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 name="直線コネクタ 70">
            <a:extLst>
              <a:ext uri="{FF2B5EF4-FFF2-40B4-BE49-F238E27FC236}">
                <a16:creationId xmlns:a16="http://schemas.microsoft.com/office/drawing/2014/main" id="{69E02DF3-7B22-7311-0B76-1D9E1261D0DC}"/>
              </a:ext>
            </a:extLst>
          </p:cNvPr>
          <p:cNvCxnSpPr>
            <a:cxnSpLocks/>
          </p:cNvCxnSpPr>
          <p:nvPr/>
        </p:nvCxnSpPr>
        <p:spPr>
          <a:xfrm>
            <a:off x="6581955" y="11563880"/>
            <a:ext cx="0" cy="24603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C0FF7C4A-28C8-9A1D-5C7F-5855E1AAD11D}"/>
              </a:ext>
            </a:extLst>
          </p:cNvPr>
          <p:cNvCxnSpPr/>
          <p:nvPr/>
        </p:nvCxnSpPr>
        <p:spPr>
          <a:xfrm flipH="1">
            <a:off x="6371941" y="11811216"/>
            <a:ext cx="40041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FE187311-6512-C2BD-B95B-9DBC5B9D2752}"/>
              </a:ext>
            </a:extLst>
          </p:cNvPr>
          <p:cNvCxnSpPr/>
          <p:nvPr/>
        </p:nvCxnSpPr>
        <p:spPr>
          <a:xfrm flipH="1">
            <a:off x="6380823" y="11818854"/>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76059A45-879A-4C89-0135-161FD89EA811}"/>
              </a:ext>
            </a:extLst>
          </p:cNvPr>
          <p:cNvCxnSpPr/>
          <p:nvPr/>
        </p:nvCxnSpPr>
        <p:spPr>
          <a:xfrm flipH="1">
            <a:off x="6505936" y="11820741"/>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11677DE2-BEE8-881D-E152-7461CA99F47B}"/>
              </a:ext>
            </a:extLst>
          </p:cNvPr>
          <p:cNvCxnSpPr/>
          <p:nvPr/>
        </p:nvCxnSpPr>
        <p:spPr>
          <a:xfrm flipH="1">
            <a:off x="6621524" y="11819289"/>
            <a:ext cx="101103" cy="14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C0C61ABD-03C8-60F4-15AA-59C3373187BC}"/>
              </a:ext>
            </a:extLst>
          </p:cNvPr>
          <p:cNvCxnSpPr>
            <a:cxnSpLocks/>
          </p:cNvCxnSpPr>
          <p:nvPr/>
        </p:nvCxnSpPr>
        <p:spPr>
          <a:xfrm>
            <a:off x="6583683" y="9843722"/>
            <a:ext cx="0" cy="40688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楕円 76">
            <a:extLst>
              <a:ext uri="{FF2B5EF4-FFF2-40B4-BE49-F238E27FC236}">
                <a16:creationId xmlns:a16="http://schemas.microsoft.com/office/drawing/2014/main" id="{A266AE8B-A715-B4F8-C99D-800F315D853A}"/>
              </a:ext>
            </a:extLst>
          </p:cNvPr>
          <p:cNvSpPr/>
          <p:nvPr/>
        </p:nvSpPr>
        <p:spPr>
          <a:xfrm>
            <a:off x="7159959" y="10392609"/>
            <a:ext cx="131405" cy="131405"/>
          </a:xfrm>
          <a:prstGeom prst="ellipse">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E826D428-AD3A-B021-9752-BC4D38517F05}"/>
              </a:ext>
            </a:extLst>
          </p:cNvPr>
          <p:cNvSpPr txBox="1"/>
          <p:nvPr/>
        </p:nvSpPr>
        <p:spPr>
          <a:xfrm>
            <a:off x="9552363" y="10786935"/>
            <a:ext cx="579397" cy="338554"/>
          </a:xfrm>
          <a:prstGeom prst="rect">
            <a:avLst/>
          </a:prstGeom>
          <a:noFill/>
        </p:spPr>
        <p:txBody>
          <a:bodyPr wrap="square" rtlCol="0">
            <a:spAutoFit/>
          </a:bodyPr>
          <a:lstStyle/>
          <a:p>
            <a:r>
              <a:rPr kumimoji="1" lang="en-US" altLang="ja-JP" sz="1600" dirty="0"/>
              <a:t>5PF</a:t>
            </a:r>
            <a:endParaRPr kumimoji="1" lang="ja-JP" altLang="en-US" sz="1600" dirty="0"/>
          </a:p>
        </p:txBody>
      </p:sp>
      <p:sp>
        <p:nvSpPr>
          <p:cNvPr id="79" name="テキスト ボックス 78">
            <a:extLst>
              <a:ext uri="{FF2B5EF4-FFF2-40B4-BE49-F238E27FC236}">
                <a16:creationId xmlns:a16="http://schemas.microsoft.com/office/drawing/2014/main" id="{9EBFC9C4-22E4-71B4-9677-B9FFB153CECE}"/>
              </a:ext>
            </a:extLst>
          </p:cNvPr>
          <p:cNvSpPr txBox="1"/>
          <p:nvPr/>
        </p:nvSpPr>
        <p:spPr>
          <a:xfrm>
            <a:off x="7492621" y="9223003"/>
            <a:ext cx="1681129" cy="184666"/>
          </a:xfrm>
          <a:prstGeom prst="rect">
            <a:avLst/>
          </a:prstGeom>
          <a:noFill/>
        </p:spPr>
        <p:txBody>
          <a:bodyPr wrap="square" lIns="0" tIns="0" rIns="0" bIns="0" rtlCol="0" anchor="ctr" anchorCtr="0">
            <a:spAutoFit/>
          </a:bodyPr>
          <a:lstStyle/>
          <a:p>
            <a:r>
              <a:rPr kumimoji="1" lang="en-US" altLang="ja-JP" sz="1200" dirty="0">
                <a:latin typeface="AR P丸ゴシック体E" panose="020F0900000000000000" pitchFamily="50" charset="-128"/>
                <a:ea typeface="AR P丸ゴシック体E" panose="020F0900000000000000" pitchFamily="50" charset="-128"/>
              </a:rPr>
              <a:t>【</a:t>
            </a:r>
            <a:r>
              <a:rPr kumimoji="1" lang="ja-JP" altLang="en-US" sz="1200" dirty="0">
                <a:latin typeface="AR P丸ゴシック体E" panose="020F0900000000000000" pitchFamily="50" charset="-128"/>
                <a:ea typeface="AR P丸ゴシック体E" panose="020F0900000000000000" pitchFamily="50" charset="-128"/>
              </a:rPr>
              <a:t>ミキサー内部詳細図</a:t>
            </a:r>
            <a:r>
              <a:rPr kumimoji="1" lang="en-US" altLang="ja-JP" sz="1200" dirty="0">
                <a:latin typeface="AR P丸ゴシック体E" panose="020F0900000000000000" pitchFamily="50" charset="-128"/>
                <a:ea typeface="AR P丸ゴシック体E" panose="020F0900000000000000" pitchFamily="50" charset="-128"/>
              </a:rPr>
              <a:t>】</a:t>
            </a:r>
            <a:endParaRPr kumimoji="1" lang="ja-JP" altLang="en-US" sz="1200" dirty="0">
              <a:solidFill>
                <a:srgbClr val="FF0000"/>
              </a:solidFill>
              <a:latin typeface="AR P丸ゴシック体E" panose="020F0900000000000000" pitchFamily="50" charset="-128"/>
              <a:ea typeface="AR P丸ゴシック体E" panose="020F0900000000000000" pitchFamily="50" charset="-128"/>
            </a:endParaRPr>
          </a:p>
        </p:txBody>
      </p:sp>
      <p:sp>
        <p:nvSpPr>
          <p:cNvPr id="80" name="テキスト ボックス 79">
            <a:extLst>
              <a:ext uri="{FF2B5EF4-FFF2-40B4-BE49-F238E27FC236}">
                <a16:creationId xmlns:a16="http://schemas.microsoft.com/office/drawing/2014/main" id="{42C0B943-C747-7CCC-B45B-2A3C65D4FAF2}"/>
              </a:ext>
            </a:extLst>
          </p:cNvPr>
          <p:cNvSpPr txBox="1"/>
          <p:nvPr/>
        </p:nvSpPr>
        <p:spPr>
          <a:xfrm>
            <a:off x="4580700" y="9590450"/>
            <a:ext cx="1267674" cy="523220"/>
          </a:xfrm>
          <a:prstGeom prst="rect">
            <a:avLst/>
          </a:prstGeom>
          <a:noFill/>
        </p:spPr>
        <p:txBody>
          <a:bodyPr wrap="square" rtlCol="0">
            <a:spAutoFit/>
          </a:bodyPr>
          <a:lstStyle/>
          <a:p>
            <a:r>
              <a:rPr kumimoji="1" lang="ja-JP" altLang="en-US" sz="1600" dirty="0"/>
              <a:t>　</a:t>
            </a:r>
            <a:r>
              <a:rPr kumimoji="1" lang="en-US" altLang="ja-JP" sz="1200" b="1" dirty="0"/>
              <a:t>RF</a:t>
            </a:r>
            <a:r>
              <a:rPr kumimoji="1" lang="ja-JP" altLang="en-US" sz="1200" b="1" dirty="0"/>
              <a:t>入力</a:t>
            </a:r>
            <a:endParaRPr kumimoji="1" lang="en-US" altLang="ja-JP" sz="1200" b="1" dirty="0"/>
          </a:p>
          <a:p>
            <a:r>
              <a:rPr kumimoji="1" lang="ja-JP" altLang="en-US" sz="1200" b="1" dirty="0"/>
              <a:t>円形導波管</a:t>
            </a:r>
          </a:p>
        </p:txBody>
      </p:sp>
      <p:sp>
        <p:nvSpPr>
          <p:cNvPr id="81" name="テキスト ボックス 80">
            <a:extLst>
              <a:ext uri="{FF2B5EF4-FFF2-40B4-BE49-F238E27FC236}">
                <a16:creationId xmlns:a16="http://schemas.microsoft.com/office/drawing/2014/main" id="{30303D55-967E-D165-6A25-AE4D432E5AD1}"/>
              </a:ext>
            </a:extLst>
          </p:cNvPr>
          <p:cNvSpPr txBox="1"/>
          <p:nvPr/>
        </p:nvSpPr>
        <p:spPr>
          <a:xfrm>
            <a:off x="7136528" y="11434080"/>
            <a:ext cx="2057749" cy="307777"/>
          </a:xfrm>
          <a:prstGeom prst="rect">
            <a:avLst/>
          </a:prstGeom>
          <a:noFill/>
        </p:spPr>
        <p:txBody>
          <a:bodyPr wrap="square" rtlCol="0">
            <a:spAutoFit/>
          </a:bodyPr>
          <a:lstStyle/>
          <a:p>
            <a:r>
              <a:rPr kumimoji="1" lang="en-US" altLang="ja-JP" sz="1400" b="1" dirty="0"/>
              <a:t>※</a:t>
            </a:r>
            <a:r>
              <a:rPr kumimoji="1" lang="ja-JP" altLang="en-US" sz="1400" b="1" dirty="0"/>
              <a:t>サイズ</a:t>
            </a:r>
            <a:r>
              <a:rPr kumimoji="1" lang="en-US" altLang="ja-JP" sz="1400" b="1" dirty="0"/>
              <a:t>0.7×0.5mm</a:t>
            </a:r>
            <a:endParaRPr kumimoji="1" lang="ja-JP" altLang="en-US" sz="1400" b="1" dirty="0"/>
          </a:p>
        </p:txBody>
      </p:sp>
      <p:pic>
        <p:nvPicPr>
          <p:cNvPr id="82" name="図 81">
            <a:extLst>
              <a:ext uri="{FF2B5EF4-FFF2-40B4-BE49-F238E27FC236}">
                <a16:creationId xmlns:a16="http://schemas.microsoft.com/office/drawing/2014/main" id="{086C2FD4-5B60-DAFB-505E-1473923CA5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2355" y="5847411"/>
            <a:ext cx="3968345" cy="2976259"/>
          </a:xfrm>
          <a:prstGeom prst="rect">
            <a:avLst/>
          </a:prstGeom>
        </p:spPr>
      </p:pic>
      <p:sp>
        <p:nvSpPr>
          <p:cNvPr id="87" name="テキスト ボックス 86">
            <a:extLst>
              <a:ext uri="{FF2B5EF4-FFF2-40B4-BE49-F238E27FC236}">
                <a16:creationId xmlns:a16="http://schemas.microsoft.com/office/drawing/2014/main" id="{E7756CC7-3C1A-ACB9-C882-99CAD7EFEE9B}"/>
              </a:ext>
            </a:extLst>
          </p:cNvPr>
          <p:cNvSpPr txBox="1"/>
          <p:nvPr/>
        </p:nvSpPr>
        <p:spPr>
          <a:xfrm>
            <a:off x="1554040" y="5588576"/>
            <a:ext cx="2121236" cy="184665"/>
          </a:xfrm>
          <a:prstGeom prst="rect">
            <a:avLst/>
          </a:prstGeom>
          <a:noFill/>
        </p:spPr>
        <p:txBody>
          <a:bodyPr wrap="square" lIns="0" tIns="0" rIns="0" bIns="0" rtlCol="0" anchor="ctr" anchorCtr="0">
            <a:spAutoFit/>
          </a:bodyPr>
          <a:lstStyle/>
          <a:p>
            <a:r>
              <a:rPr kumimoji="1" lang="en-US" altLang="ja-JP" sz="1200" dirty="0">
                <a:latin typeface="AR P丸ゴシック体E" panose="020F0900000000000000" pitchFamily="50" charset="-128"/>
                <a:ea typeface="AR P丸ゴシック体E" panose="020F0900000000000000" pitchFamily="50" charset="-128"/>
              </a:rPr>
              <a:t>【3</a:t>
            </a:r>
            <a:r>
              <a:rPr kumimoji="1" lang="ja-JP" altLang="en-US" sz="1200" dirty="0">
                <a:latin typeface="AR P丸ゴシック体E" panose="020F0900000000000000" pitchFamily="50" charset="-128"/>
                <a:ea typeface="AR P丸ゴシック体E" panose="020F0900000000000000" pitchFamily="50" charset="-128"/>
              </a:rPr>
              <a:t>ポートミキサー内部写真</a:t>
            </a:r>
            <a:r>
              <a:rPr kumimoji="1" lang="en-US" altLang="ja-JP" sz="1200" dirty="0">
                <a:latin typeface="AR P丸ゴシック体E" panose="020F0900000000000000" pitchFamily="50" charset="-128"/>
                <a:ea typeface="AR P丸ゴシック体E" panose="020F0900000000000000" pitchFamily="50" charset="-128"/>
              </a:rPr>
              <a:t>】</a:t>
            </a:r>
            <a:endParaRPr kumimoji="1" lang="ja-JP" altLang="en-US" sz="1200" dirty="0">
              <a:solidFill>
                <a:srgbClr val="FF0000"/>
              </a:solidFill>
              <a:latin typeface="AR P丸ゴシック体E" panose="020F0900000000000000" pitchFamily="50" charset="-128"/>
              <a:ea typeface="AR P丸ゴシック体E" panose="020F0900000000000000" pitchFamily="50" charset="-128"/>
            </a:endParaRPr>
          </a:p>
        </p:txBody>
      </p:sp>
      <p:sp>
        <p:nvSpPr>
          <p:cNvPr id="88" name="テキスト ボックス 87">
            <a:extLst>
              <a:ext uri="{FF2B5EF4-FFF2-40B4-BE49-F238E27FC236}">
                <a16:creationId xmlns:a16="http://schemas.microsoft.com/office/drawing/2014/main" id="{7F0A62BA-2FAE-D5A9-A26E-E004EDCA91E4}"/>
              </a:ext>
            </a:extLst>
          </p:cNvPr>
          <p:cNvSpPr txBox="1"/>
          <p:nvPr/>
        </p:nvSpPr>
        <p:spPr>
          <a:xfrm>
            <a:off x="4795917" y="5584912"/>
            <a:ext cx="7139571" cy="2160463"/>
          </a:xfrm>
          <a:prstGeom prst="rect">
            <a:avLst/>
          </a:prstGeom>
          <a:noFill/>
        </p:spPr>
        <p:txBody>
          <a:bodyPr wrap="square" lIns="0" tIns="0" rIns="0" bIns="0" rtlCol="0" anchor="ctr" anchorCtr="0">
            <a:spAutoFit/>
          </a:bodyPr>
          <a:lstStyle/>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1</a:t>
            </a:r>
            <a:r>
              <a:rPr kumimoji="1" lang="ja-JP" altLang="en-US" sz="1200" dirty="0">
                <a:latin typeface="AR P丸ゴシック体E" panose="020F0900000000000000" pitchFamily="50" charset="-128"/>
                <a:ea typeface="AR P丸ゴシック体E" panose="020F0900000000000000" pitchFamily="50" charset="-128"/>
              </a:rPr>
              <a:t>）本ハーモニックミキサの特徴</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本ミキサは</a:t>
            </a:r>
            <a:r>
              <a:rPr kumimoji="1" lang="en-US" altLang="ja-JP" sz="1200" dirty="0">
                <a:latin typeface="AR P丸ゴシック体E" panose="020F0900000000000000" pitchFamily="50" charset="-128"/>
                <a:ea typeface="AR P丸ゴシック体E" panose="020F0900000000000000" pitchFamily="50" charset="-128"/>
              </a:rPr>
              <a:t>2</a:t>
            </a:r>
            <a:r>
              <a:rPr kumimoji="1" lang="ja-JP" altLang="en-US" sz="1200" dirty="0">
                <a:latin typeface="AR P丸ゴシック体E" panose="020F0900000000000000" pitchFamily="50" charset="-128"/>
                <a:ea typeface="AR P丸ゴシック体E" panose="020F0900000000000000" pitchFamily="50" charset="-128"/>
              </a:rPr>
              <a:t>ポート</a:t>
            </a:r>
            <a:r>
              <a:rPr kumimoji="1" lang="en-US" altLang="ja-JP" sz="1200" dirty="0">
                <a:latin typeface="AR P丸ゴシック体E" panose="020F0900000000000000" pitchFamily="50" charset="-128"/>
                <a:ea typeface="AR P丸ゴシック体E" panose="020F0900000000000000" pitchFamily="50" charset="-128"/>
              </a:rPr>
              <a:t>/3</a:t>
            </a:r>
            <a:r>
              <a:rPr kumimoji="1" lang="ja-JP" altLang="en-US" sz="1200" dirty="0">
                <a:latin typeface="AR P丸ゴシック体E" panose="020F0900000000000000" pitchFamily="50" charset="-128"/>
                <a:ea typeface="AR P丸ゴシック体E" panose="020F0900000000000000" pitchFamily="50" charset="-128"/>
              </a:rPr>
              <a:t>ポート用ミキサ端子のスペクトラムアナライザーのいずれにも接続して使用出来る。</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アンリツ（</a:t>
            </a:r>
            <a:r>
              <a:rPr kumimoji="1" lang="en-US" altLang="ja-JP" sz="1200" dirty="0">
                <a:latin typeface="AR P丸ゴシック体E" panose="020F0900000000000000" pitchFamily="50" charset="-128"/>
                <a:ea typeface="AR P丸ゴシック体E" panose="020F0900000000000000" pitchFamily="50" charset="-128"/>
              </a:rPr>
              <a:t>2</a:t>
            </a:r>
            <a:r>
              <a:rPr kumimoji="1" lang="ja-JP" altLang="en-US" sz="1200" dirty="0">
                <a:latin typeface="AR P丸ゴシック体E" panose="020F0900000000000000" pitchFamily="50" charset="-128"/>
                <a:ea typeface="AR P丸ゴシック体E" panose="020F0900000000000000" pitchFamily="50" charset="-128"/>
              </a:rPr>
              <a:t>ポート）では</a:t>
            </a:r>
            <a:r>
              <a:rPr kumimoji="1" lang="en-US" altLang="ja-JP" sz="1200" dirty="0">
                <a:latin typeface="AR P丸ゴシック体E" panose="020F0900000000000000" pitchFamily="50" charset="-128"/>
                <a:ea typeface="AR P丸ゴシック体E" panose="020F0900000000000000" pitchFamily="50" charset="-128"/>
              </a:rPr>
              <a:t>LO</a:t>
            </a:r>
            <a:r>
              <a:rPr kumimoji="1" lang="ja-JP" altLang="en-US" sz="1200" dirty="0">
                <a:latin typeface="AR P丸ゴシック体E" panose="020F0900000000000000" pitchFamily="50" charset="-128"/>
                <a:ea typeface="AR P丸ゴシック体E" panose="020F0900000000000000" pitchFamily="50" charset="-128"/>
              </a:rPr>
              <a:t>端子のみ、</a:t>
            </a:r>
            <a:r>
              <a:rPr kumimoji="1" lang="en-US" altLang="ja-JP" sz="1200" dirty="0">
                <a:latin typeface="AR P丸ゴシック体E" panose="020F0900000000000000" pitchFamily="50" charset="-128"/>
                <a:ea typeface="AR P丸ゴシック体E" panose="020F0900000000000000" pitchFamily="50" charset="-128"/>
              </a:rPr>
              <a:t>HP</a:t>
            </a: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3</a:t>
            </a:r>
            <a:r>
              <a:rPr kumimoji="1" lang="ja-JP" altLang="en-US" sz="1200" dirty="0">
                <a:latin typeface="AR P丸ゴシック体E" panose="020F0900000000000000" pitchFamily="50" charset="-128"/>
                <a:ea typeface="AR P丸ゴシック体E" panose="020F0900000000000000" pitchFamily="50" charset="-128"/>
              </a:rPr>
              <a:t>ポート）では</a:t>
            </a:r>
            <a:r>
              <a:rPr kumimoji="1" lang="en-US" altLang="ja-JP" sz="1200" dirty="0">
                <a:latin typeface="AR P丸ゴシック体E" panose="020F0900000000000000" pitchFamily="50" charset="-128"/>
                <a:ea typeface="AR P丸ゴシック体E" panose="020F0900000000000000" pitchFamily="50" charset="-128"/>
              </a:rPr>
              <a:t>LO</a:t>
            </a:r>
            <a:r>
              <a:rPr kumimoji="1" lang="ja-JP" altLang="en-US" sz="1200" dirty="0">
                <a:latin typeface="AR P丸ゴシック体E" panose="020F0900000000000000" pitchFamily="50" charset="-128"/>
                <a:ea typeface="AR P丸ゴシック体E" panose="020F0900000000000000" pitchFamily="50" charset="-128"/>
              </a:rPr>
              <a:t>および</a:t>
            </a:r>
            <a:r>
              <a:rPr kumimoji="1" lang="en-US" altLang="ja-JP" sz="1200" dirty="0">
                <a:latin typeface="AR P丸ゴシック体E" panose="020F0900000000000000" pitchFamily="50" charset="-128"/>
                <a:ea typeface="AR P丸ゴシック体E" panose="020F0900000000000000" pitchFamily="50" charset="-128"/>
              </a:rPr>
              <a:t>IF</a:t>
            </a:r>
            <a:r>
              <a:rPr kumimoji="1" lang="ja-JP" altLang="en-US" sz="1200" dirty="0">
                <a:latin typeface="AR P丸ゴシック体E" panose="020F0900000000000000" pitchFamily="50" charset="-128"/>
                <a:ea typeface="AR P丸ゴシック体E" panose="020F0900000000000000" pitchFamily="50" charset="-128"/>
              </a:rPr>
              <a:t>端子に接続する。</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ミキサ端子を有していないスペアナでは外部</a:t>
            </a:r>
            <a:r>
              <a:rPr kumimoji="1" lang="en-US" altLang="ja-JP" sz="1200" dirty="0">
                <a:latin typeface="AR P丸ゴシック体E" panose="020F0900000000000000" pitchFamily="50" charset="-128"/>
                <a:ea typeface="AR P丸ゴシック体E" panose="020F0900000000000000" pitchFamily="50" charset="-128"/>
              </a:rPr>
              <a:t>LO</a:t>
            </a: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5</a:t>
            </a: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12</a:t>
            </a:r>
            <a:r>
              <a:rPr kumimoji="1" lang="ja-JP" altLang="en-US" sz="1200" dirty="0">
                <a:latin typeface="AR P丸ゴシック体E" panose="020F0900000000000000" pitchFamily="50" charset="-128"/>
                <a:ea typeface="AR P丸ゴシック体E" panose="020F0900000000000000" pitchFamily="50" charset="-128"/>
              </a:rPr>
              <a:t>倍ハーモニック）を接続して使用出来る。</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en-US" altLang="ja-JP" sz="1200" dirty="0">
                <a:latin typeface="AR P丸ゴシック体E" panose="020F0900000000000000" pitchFamily="50" charset="-128"/>
                <a:ea typeface="AR P丸ゴシック体E" panose="020F0900000000000000" pitchFamily="50" charset="-128"/>
              </a:rPr>
              <a:t>(2)</a:t>
            </a:r>
            <a:r>
              <a:rPr kumimoji="1" lang="ja-JP" altLang="en-US" sz="1200" dirty="0">
                <a:latin typeface="AR P丸ゴシック体E" panose="020F0900000000000000" pitchFamily="50" charset="-128"/>
                <a:ea typeface="AR P丸ゴシック体E" panose="020F0900000000000000" pitchFamily="50" charset="-128"/>
              </a:rPr>
              <a:t>ミキサの内部構造について</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左写真の右側（くりぬき部分）が</a:t>
            </a:r>
            <a:r>
              <a:rPr kumimoji="1" lang="en-US" altLang="ja-JP" sz="1200" dirty="0">
                <a:latin typeface="AR P丸ゴシック体E" panose="020F0900000000000000" pitchFamily="50" charset="-128"/>
                <a:ea typeface="AR P丸ゴシック体E" panose="020F0900000000000000" pitchFamily="50" charset="-128"/>
              </a:rPr>
              <a:t>LO/IF</a:t>
            </a:r>
            <a:r>
              <a:rPr kumimoji="1" lang="ja-JP" altLang="en-US" sz="1200" dirty="0">
                <a:latin typeface="AR P丸ゴシック体E" panose="020F0900000000000000" pitchFamily="50" charset="-128"/>
                <a:ea typeface="AR P丸ゴシック体E" panose="020F0900000000000000" pitchFamily="50" charset="-128"/>
              </a:rPr>
              <a:t>分配部と</a:t>
            </a:r>
            <a:r>
              <a:rPr kumimoji="1" lang="en-US" altLang="ja-JP" sz="1200" dirty="0">
                <a:latin typeface="AR P丸ゴシック体E" panose="020F0900000000000000" pitchFamily="50" charset="-128"/>
                <a:ea typeface="AR P丸ゴシック体E" panose="020F0900000000000000" pitchFamily="50" charset="-128"/>
              </a:rPr>
              <a:t>IF</a:t>
            </a:r>
            <a:r>
              <a:rPr kumimoji="1" lang="ja-JP" altLang="en-US" sz="1200" dirty="0">
                <a:latin typeface="AR P丸ゴシック体E" panose="020F0900000000000000" pitchFamily="50" charset="-128"/>
                <a:ea typeface="AR P丸ゴシック体E" panose="020F0900000000000000" pitchFamily="50" charset="-128"/>
              </a:rPr>
              <a:t>フィルタ。</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100" dirty="0">
                <a:latin typeface="AR P丸ゴシック体E" panose="020F0900000000000000" pitchFamily="50" charset="-128"/>
                <a:ea typeface="AR P丸ゴシック体E" panose="020F0900000000000000" pitchFamily="50" charset="-128"/>
              </a:rPr>
              <a:t>　　左部分は</a:t>
            </a:r>
            <a:r>
              <a:rPr kumimoji="1" lang="en-US" altLang="ja-JP" sz="1100" dirty="0">
                <a:latin typeface="AR P丸ゴシック体E" panose="020F0900000000000000" pitchFamily="50" charset="-128"/>
                <a:ea typeface="AR P丸ゴシック体E" panose="020F0900000000000000" pitchFamily="50" charset="-128"/>
              </a:rPr>
              <a:t>RF</a:t>
            </a:r>
            <a:r>
              <a:rPr kumimoji="1" lang="ja-JP" altLang="en-US" sz="1100" dirty="0">
                <a:latin typeface="AR P丸ゴシック体E" panose="020F0900000000000000" pitchFamily="50" charset="-128"/>
                <a:ea typeface="AR P丸ゴシック体E" panose="020F0900000000000000" pitchFamily="50" charset="-128"/>
              </a:rPr>
              <a:t>入力導波管およびミキサダイオード、</a:t>
            </a:r>
            <a:r>
              <a:rPr kumimoji="1" lang="en-US" altLang="ja-JP" sz="1100" dirty="0">
                <a:latin typeface="AR P丸ゴシック体E" panose="020F0900000000000000" pitchFamily="50" charset="-128"/>
                <a:ea typeface="AR P丸ゴシック体E" panose="020F0900000000000000" pitchFamily="50" charset="-128"/>
              </a:rPr>
              <a:t>LO</a:t>
            </a:r>
            <a:r>
              <a:rPr kumimoji="1" lang="ja-JP" altLang="en-US" sz="1100" dirty="0">
                <a:latin typeface="AR P丸ゴシック体E" panose="020F0900000000000000" pitchFamily="50" charset="-128"/>
                <a:ea typeface="AR P丸ゴシック体E" panose="020F0900000000000000" pitchFamily="50" charset="-128"/>
              </a:rPr>
              <a:t>入力部となっている。</a:t>
            </a:r>
            <a:endParaRPr kumimoji="1" lang="en-US" altLang="ja-JP" sz="11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ケース側面の左側</a:t>
            </a:r>
            <a:r>
              <a:rPr kumimoji="1" lang="en-US" altLang="ja-JP" sz="1200" dirty="0">
                <a:latin typeface="AR P丸ゴシック体E" panose="020F0900000000000000" pitchFamily="50" charset="-128"/>
                <a:ea typeface="AR P丸ゴシック体E" panose="020F0900000000000000" pitchFamily="50" charset="-128"/>
              </a:rPr>
              <a:t>SMA</a:t>
            </a:r>
            <a:r>
              <a:rPr kumimoji="1" lang="ja-JP" altLang="en-US" sz="1200" dirty="0">
                <a:latin typeface="AR P丸ゴシック体E" panose="020F0900000000000000" pitchFamily="50" charset="-128"/>
                <a:ea typeface="AR P丸ゴシック体E" panose="020F0900000000000000" pitchFamily="50" charset="-128"/>
              </a:rPr>
              <a:t>コネクタは</a:t>
            </a:r>
            <a:r>
              <a:rPr kumimoji="1" lang="en-US" altLang="ja-JP" sz="1200" dirty="0">
                <a:latin typeface="AR P丸ゴシック体E" panose="020F0900000000000000" pitchFamily="50" charset="-128"/>
                <a:ea typeface="AR P丸ゴシック体E" panose="020F0900000000000000" pitchFamily="50" charset="-128"/>
              </a:rPr>
              <a:t>LO</a:t>
            </a:r>
            <a:r>
              <a:rPr kumimoji="1" lang="ja-JP" altLang="en-US" sz="1200" dirty="0">
                <a:latin typeface="AR P丸ゴシック体E" panose="020F0900000000000000" pitchFamily="50" charset="-128"/>
                <a:ea typeface="AR P丸ゴシック体E" panose="020F0900000000000000" pitchFamily="50" charset="-128"/>
              </a:rPr>
              <a:t>入力（</a:t>
            </a:r>
            <a:r>
              <a:rPr kumimoji="1" lang="en-US" altLang="ja-JP" sz="1200" dirty="0">
                <a:latin typeface="AR P丸ゴシック体E" panose="020F0900000000000000" pitchFamily="50" charset="-128"/>
                <a:ea typeface="AR P丸ゴシック体E" panose="020F0900000000000000" pitchFamily="50" charset="-128"/>
              </a:rPr>
              <a:t>IF</a:t>
            </a:r>
            <a:r>
              <a:rPr kumimoji="1" lang="ja-JP" altLang="en-US" sz="1200" dirty="0">
                <a:latin typeface="AR P丸ゴシック体E" panose="020F0900000000000000" pitchFamily="50" charset="-128"/>
                <a:ea typeface="AR P丸ゴシック体E" panose="020F0900000000000000" pitchFamily="50" charset="-128"/>
              </a:rPr>
              <a:t>出力重畳）、右側</a:t>
            </a:r>
            <a:r>
              <a:rPr kumimoji="1" lang="en-US" altLang="ja-JP" sz="1200" dirty="0">
                <a:latin typeface="AR P丸ゴシック体E" panose="020F0900000000000000" pitchFamily="50" charset="-128"/>
                <a:ea typeface="AR P丸ゴシック体E" panose="020F0900000000000000" pitchFamily="50" charset="-128"/>
              </a:rPr>
              <a:t>SMA</a:t>
            </a:r>
            <a:r>
              <a:rPr kumimoji="1" lang="ja-JP" altLang="en-US" sz="1200" dirty="0">
                <a:latin typeface="AR P丸ゴシック体E" panose="020F0900000000000000" pitchFamily="50" charset="-128"/>
                <a:ea typeface="AR P丸ゴシック体E" panose="020F0900000000000000" pitchFamily="50" charset="-128"/>
              </a:rPr>
              <a:t>コネクタが</a:t>
            </a:r>
            <a:r>
              <a:rPr kumimoji="1" lang="en-US" altLang="ja-JP" sz="1200" dirty="0">
                <a:latin typeface="AR P丸ゴシック体E" panose="020F0900000000000000" pitchFamily="50" charset="-128"/>
                <a:ea typeface="AR P丸ゴシック体E" panose="020F0900000000000000" pitchFamily="50" charset="-128"/>
              </a:rPr>
              <a:t>IF</a:t>
            </a:r>
            <a:r>
              <a:rPr kumimoji="1" lang="ja-JP" altLang="en-US" sz="1200" dirty="0">
                <a:latin typeface="AR P丸ゴシック体E" panose="020F0900000000000000" pitchFamily="50" charset="-128"/>
                <a:ea typeface="AR P丸ゴシック体E" panose="020F0900000000000000" pitchFamily="50" charset="-128"/>
              </a:rPr>
              <a:t>出力である。</a:t>
            </a:r>
            <a:endParaRPr lang="en-US" altLang="ja-JP" sz="1200" dirty="0">
              <a:latin typeface="AR P丸ゴシック体E" panose="020F0900000000000000" pitchFamily="50" charset="-128"/>
              <a:ea typeface="AR P丸ゴシック体E" panose="020F0900000000000000" pitchFamily="50" charset="-128"/>
            </a:endParaRPr>
          </a:p>
        </p:txBody>
      </p:sp>
      <p:sp>
        <p:nvSpPr>
          <p:cNvPr id="89" name="テキスト ボックス 88">
            <a:extLst>
              <a:ext uri="{FF2B5EF4-FFF2-40B4-BE49-F238E27FC236}">
                <a16:creationId xmlns:a16="http://schemas.microsoft.com/office/drawing/2014/main" id="{F45B2DCD-C755-57E8-3438-05AA109D41DB}"/>
              </a:ext>
            </a:extLst>
          </p:cNvPr>
          <p:cNvSpPr txBox="1"/>
          <p:nvPr/>
        </p:nvSpPr>
        <p:spPr>
          <a:xfrm>
            <a:off x="4789502" y="7823436"/>
            <a:ext cx="6751799" cy="1075551"/>
          </a:xfrm>
          <a:prstGeom prst="rect">
            <a:avLst/>
          </a:prstGeom>
          <a:noFill/>
        </p:spPr>
        <p:txBody>
          <a:bodyPr wrap="square" lIns="0" tIns="0" rIns="0" bIns="0" rtlCol="0" anchor="ctr" anchorCtr="0">
            <a:spAutoFit/>
          </a:bodyPr>
          <a:lstStyle/>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3</a:t>
            </a:r>
            <a:r>
              <a:rPr kumimoji="1" lang="ja-JP" altLang="en-US" sz="1200" dirty="0">
                <a:latin typeface="AR P丸ゴシック体E" panose="020F0900000000000000" pitchFamily="50" charset="-128"/>
                <a:ea typeface="AR P丸ゴシック体E" panose="020F0900000000000000" pitchFamily="50" charset="-128"/>
              </a:rPr>
              <a:t>）</a:t>
            </a:r>
            <a:r>
              <a:rPr kumimoji="1" lang="en-US" altLang="ja-JP" sz="1200" dirty="0">
                <a:latin typeface="AR P丸ゴシック体E" panose="020F0900000000000000" pitchFamily="50" charset="-128"/>
                <a:ea typeface="AR P丸ゴシック体E" panose="020F0900000000000000" pitchFamily="50" charset="-128"/>
              </a:rPr>
              <a:t>RF</a:t>
            </a:r>
            <a:r>
              <a:rPr kumimoji="1" lang="ja-JP" altLang="en-US" sz="1200" dirty="0">
                <a:latin typeface="AR P丸ゴシック体E" panose="020F0900000000000000" pitchFamily="50" charset="-128"/>
                <a:ea typeface="AR P丸ゴシック体E" panose="020F0900000000000000" pitchFamily="50" charset="-128"/>
              </a:rPr>
              <a:t>入力導波管およびミキサダイオード部分（下の構造図参照）</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200" dirty="0">
                <a:latin typeface="AR P丸ゴシック体E" panose="020F0900000000000000" pitchFamily="50" charset="-128"/>
                <a:ea typeface="AR P丸ゴシック体E" panose="020F0900000000000000" pitchFamily="50" charset="-128"/>
              </a:rPr>
              <a:t>　①</a:t>
            </a:r>
            <a:r>
              <a:rPr kumimoji="1" lang="en-US" altLang="ja-JP" sz="1200" dirty="0">
                <a:latin typeface="AR P丸ゴシック体E" panose="020F0900000000000000" pitchFamily="50" charset="-128"/>
                <a:ea typeface="AR P丸ゴシック体E" panose="020F0900000000000000" pitchFamily="50" charset="-128"/>
              </a:rPr>
              <a:t>RF</a:t>
            </a:r>
            <a:r>
              <a:rPr kumimoji="1" lang="ja-JP" altLang="en-US" sz="1200" dirty="0">
                <a:latin typeface="AR P丸ゴシック体E" panose="020F0900000000000000" pitchFamily="50" charset="-128"/>
                <a:ea typeface="AR P丸ゴシック体E" panose="020F0900000000000000" pitchFamily="50" charset="-128"/>
              </a:rPr>
              <a:t>入力導波管は加工の容易さを優先して円形とした。</a:t>
            </a:r>
            <a:endParaRPr kumimoji="1"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lang="ja-JP" altLang="en-US" sz="1200" dirty="0">
                <a:latin typeface="AR P丸ゴシック体E" panose="020F0900000000000000" pitchFamily="50" charset="-128"/>
                <a:ea typeface="AR P丸ゴシック体E" panose="020F0900000000000000" pitchFamily="50" charset="-128"/>
              </a:rPr>
              <a:t>　②円形</a:t>
            </a:r>
            <a:r>
              <a:rPr lang="en-US" altLang="ja-JP" sz="1200" dirty="0">
                <a:latin typeface="AR P丸ゴシック体E" panose="020F0900000000000000" pitchFamily="50" charset="-128"/>
                <a:ea typeface="AR P丸ゴシック体E" panose="020F0900000000000000" pitchFamily="50" charset="-128"/>
              </a:rPr>
              <a:t>RF</a:t>
            </a:r>
            <a:r>
              <a:rPr lang="ja-JP" altLang="en-US" sz="1200" dirty="0">
                <a:latin typeface="AR P丸ゴシック体E" panose="020F0900000000000000" pitchFamily="50" charset="-128"/>
                <a:ea typeface="AR P丸ゴシック体E" panose="020F0900000000000000" pitchFamily="50" charset="-128"/>
              </a:rPr>
              <a:t>入力導波管に</a:t>
            </a:r>
            <a:r>
              <a:rPr lang="en-US" altLang="ja-JP" sz="1200" dirty="0">
                <a:latin typeface="AR P丸ゴシック体E" panose="020F0900000000000000" pitchFamily="50" charset="-128"/>
                <a:ea typeface="AR P丸ゴシック体E" panose="020F0900000000000000" pitchFamily="50" charset="-128"/>
              </a:rPr>
              <a:t>1/4λ</a:t>
            </a:r>
            <a:r>
              <a:rPr lang="ja-JP" altLang="en-US" sz="1200" dirty="0">
                <a:latin typeface="AR P丸ゴシック体E" panose="020F0900000000000000" pitchFamily="50" charset="-128"/>
                <a:ea typeface="AR P丸ゴシック体E" panose="020F0900000000000000" pitchFamily="50" charset="-128"/>
              </a:rPr>
              <a:t>のプローブを突き出し基板で構成したテーパラインで</a:t>
            </a:r>
            <a:r>
              <a:rPr lang="en-US" altLang="ja-JP" sz="1200" dirty="0">
                <a:latin typeface="AR P丸ゴシック体E" panose="020F0900000000000000" pitchFamily="50" charset="-128"/>
                <a:ea typeface="AR P丸ゴシック体E" panose="020F0900000000000000" pitchFamily="50" charset="-128"/>
              </a:rPr>
              <a:t>RF</a:t>
            </a:r>
            <a:r>
              <a:rPr lang="ja-JP" altLang="en-US" sz="1200" dirty="0">
                <a:latin typeface="AR P丸ゴシック体E" panose="020F0900000000000000" pitchFamily="50" charset="-128"/>
                <a:ea typeface="AR P丸ゴシック体E" panose="020F0900000000000000" pitchFamily="50" charset="-128"/>
              </a:rPr>
              <a:t>を取り込み</a:t>
            </a:r>
            <a:endParaRPr lang="en-US" altLang="ja-JP" sz="1200" dirty="0">
              <a:latin typeface="AR P丸ゴシック体E" panose="020F0900000000000000" pitchFamily="50" charset="-128"/>
              <a:ea typeface="AR P丸ゴシック体E" panose="020F0900000000000000" pitchFamily="50" charset="-128"/>
            </a:endParaRPr>
          </a:p>
          <a:p>
            <a:pPr>
              <a:lnSpc>
                <a:spcPct val="150000"/>
              </a:lnSpc>
            </a:pPr>
            <a:r>
              <a:rPr lang="ja-JP" altLang="en-US" sz="1200" dirty="0">
                <a:latin typeface="AR P丸ゴシック体E" panose="020F0900000000000000" pitchFamily="50" charset="-128"/>
                <a:ea typeface="AR P丸ゴシック体E" panose="020F0900000000000000" pitchFamily="50" charset="-128"/>
              </a:rPr>
              <a:t>　　直列接続型のダイオードでミキシングを行う方法とした。</a:t>
            </a:r>
            <a:endParaRPr lang="en-US" altLang="ja-JP" sz="1200" dirty="0">
              <a:latin typeface="AR P丸ゴシック体E" panose="020F0900000000000000" pitchFamily="50" charset="-128"/>
              <a:ea typeface="AR P丸ゴシック体E" panose="020F0900000000000000" pitchFamily="50" charset="-128"/>
            </a:endParaRPr>
          </a:p>
        </p:txBody>
      </p:sp>
      <p:sp>
        <p:nvSpPr>
          <p:cNvPr id="94" name="テキスト ボックス 93">
            <a:extLst>
              <a:ext uri="{FF2B5EF4-FFF2-40B4-BE49-F238E27FC236}">
                <a16:creationId xmlns:a16="http://schemas.microsoft.com/office/drawing/2014/main" id="{9C2D4B8C-0F0A-C0CD-A248-971785D5E8F2}"/>
              </a:ext>
            </a:extLst>
          </p:cNvPr>
          <p:cNvSpPr txBox="1"/>
          <p:nvPr/>
        </p:nvSpPr>
        <p:spPr>
          <a:xfrm>
            <a:off x="1608240" y="541867"/>
            <a:ext cx="7208032" cy="215444"/>
          </a:xfrm>
          <a:prstGeom prst="rect">
            <a:avLst/>
          </a:prstGeom>
          <a:noFill/>
        </p:spPr>
        <p:txBody>
          <a:bodyPr wrap="square" lIns="0" tIns="0" rIns="0" bIns="0" rtlCol="0" anchor="ctr" anchorCtr="0">
            <a:spAutoFit/>
          </a:bodyPr>
          <a:lstStyle/>
          <a:p>
            <a:r>
              <a:rPr lang="en-US" altLang="ja-JP" sz="1400" dirty="0">
                <a:latin typeface="AR P丸ゴシック体E" panose="020F0900000000000000" pitchFamily="50" charset="-128"/>
                <a:ea typeface="AR P丸ゴシック体E" panose="020F0900000000000000" pitchFamily="50" charset="-128"/>
              </a:rPr>
              <a:t>【</a:t>
            </a:r>
            <a:r>
              <a:rPr lang="ja-JP" altLang="en-US" sz="1400" dirty="0">
                <a:latin typeface="AR P丸ゴシック体E" panose="020F0900000000000000" pitchFamily="50" charset="-128"/>
                <a:ea typeface="AR P丸ゴシック体E" panose="020F0900000000000000" pitchFamily="50" charset="-128"/>
              </a:rPr>
              <a:t>使用可能周波数：　</a:t>
            </a:r>
            <a:r>
              <a:rPr lang="en-US" altLang="ja-JP" sz="1400" dirty="0">
                <a:latin typeface="AR P丸ゴシック体E" panose="020F0900000000000000" pitchFamily="50" charset="-128"/>
                <a:ea typeface="AR P丸ゴシック体E" panose="020F0900000000000000" pitchFamily="50" charset="-128"/>
              </a:rPr>
              <a:t>47GH</a:t>
            </a:r>
            <a:r>
              <a:rPr lang="ja-JP" altLang="en-US" sz="1400" dirty="0">
                <a:latin typeface="AR P丸ゴシック体E" panose="020F0900000000000000" pitchFamily="50" charset="-128"/>
                <a:ea typeface="AR P丸ゴシック体E" panose="020F0900000000000000" pitchFamily="50" charset="-128"/>
              </a:rPr>
              <a:t>ｚ（</a:t>
            </a:r>
            <a:r>
              <a:rPr lang="en-US" altLang="ja-JP" sz="1400" dirty="0">
                <a:latin typeface="AR P丸ゴシック体E" panose="020F0900000000000000" pitchFamily="50" charset="-128"/>
                <a:ea typeface="AR P丸ゴシック体E" panose="020F0900000000000000" pitchFamily="50" charset="-128"/>
              </a:rPr>
              <a:t>WR15</a:t>
            </a:r>
            <a:r>
              <a:rPr lang="ja-JP" altLang="en-US" sz="1400" dirty="0">
                <a:latin typeface="AR P丸ゴシック体E" panose="020F0900000000000000" pitchFamily="50" charset="-128"/>
                <a:ea typeface="AR P丸ゴシック体E" panose="020F0900000000000000" pitchFamily="50" charset="-128"/>
              </a:rPr>
              <a:t>導波管用のみ）、</a:t>
            </a:r>
            <a:r>
              <a:rPr lang="en-US" altLang="ja-JP" sz="1400" dirty="0">
                <a:latin typeface="AR P丸ゴシック体E" panose="020F0900000000000000" pitchFamily="50" charset="-128"/>
                <a:ea typeface="AR P丸ゴシック体E" panose="020F0900000000000000" pitchFamily="50" charset="-128"/>
              </a:rPr>
              <a:t>77GH</a:t>
            </a:r>
            <a:r>
              <a:rPr lang="ja-JP" altLang="en-US" sz="1400" dirty="0">
                <a:latin typeface="AR P丸ゴシック体E" panose="020F0900000000000000" pitchFamily="50" charset="-128"/>
                <a:ea typeface="AR P丸ゴシック体E" panose="020F0900000000000000" pitchFamily="50" charset="-128"/>
              </a:rPr>
              <a:t>ｚ、</a:t>
            </a:r>
            <a:r>
              <a:rPr lang="en-US" altLang="ja-JP" sz="1400" dirty="0">
                <a:latin typeface="AR P丸ゴシック体E" panose="020F0900000000000000" pitchFamily="50" charset="-128"/>
                <a:ea typeface="AR P丸ゴシック体E" panose="020F0900000000000000" pitchFamily="50" charset="-128"/>
              </a:rPr>
              <a:t>135GH</a:t>
            </a:r>
            <a:r>
              <a:rPr lang="ja-JP" altLang="en-US" sz="1400" dirty="0">
                <a:latin typeface="AR P丸ゴシック体E" panose="020F0900000000000000" pitchFamily="50" charset="-128"/>
                <a:ea typeface="AR P丸ゴシック体E" panose="020F0900000000000000" pitchFamily="50" charset="-128"/>
              </a:rPr>
              <a:t>ｚ、</a:t>
            </a:r>
            <a:r>
              <a:rPr lang="en-US" altLang="ja-JP" sz="1400" dirty="0">
                <a:latin typeface="AR P丸ゴシック体E" panose="020F0900000000000000" pitchFamily="50" charset="-128"/>
                <a:ea typeface="AR P丸ゴシック体E" panose="020F0900000000000000" pitchFamily="50" charset="-128"/>
              </a:rPr>
              <a:t>249GH</a:t>
            </a:r>
            <a:r>
              <a:rPr lang="ja-JP" altLang="en-US" sz="1400" dirty="0">
                <a:latin typeface="AR P丸ゴシック体E" panose="020F0900000000000000" pitchFamily="50" charset="-128"/>
                <a:ea typeface="AR P丸ゴシック体E" panose="020F0900000000000000" pitchFamily="50" charset="-128"/>
              </a:rPr>
              <a:t>ｚ</a:t>
            </a:r>
            <a:r>
              <a:rPr lang="en-US" altLang="ja-JP" sz="1400" dirty="0">
                <a:latin typeface="AR P丸ゴシック体E" panose="020F0900000000000000" pitchFamily="50" charset="-128"/>
                <a:ea typeface="AR P丸ゴシック体E" panose="020F0900000000000000" pitchFamily="50" charset="-128"/>
              </a:rPr>
              <a:t>】</a:t>
            </a:r>
          </a:p>
        </p:txBody>
      </p:sp>
      <p:pic>
        <p:nvPicPr>
          <p:cNvPr id="96" name="図 95">
            <a:extLst>
              <a:ext uri="{FF2B5EF4-FFF2-40B4-BE49-F238E27FC236}">
                <a16:creationId xmlns:a16="http://schemas.microsoft.com/office/drawing/2014/main" id="{ABBE43A7-4F39-C572-368C-B484A07DEB7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3868" y="1101289"/>
            <a:ext cx="4617281" cy="3462961"/>
          </a:xfrm>
          <a:prstGeom prst="rect">
            <a:avLst/>
          </a:prstGeom>
        </p:spPr>
      </p:pic>
      <p:sp>
        <p:nvSpPr>
          <p:cNvPr id="97" name="テキスト ボックス 96">
            <a:extLst>
              <a:ext uri="{FF2B5EF4-FFF2-40B4-BE49-F238E27FC236}">
                <a16:creationId xmlns:a16="http://schemas.microsoft.com/office/drawing/2014/main" id="{EACA4F2D-777E-ABF9-DA8F-BFA69BA7EBEA}"/>
              </a:ext>
            </a:extLst>
          </p:cNvPr>
          <p:cNvSpPr txBox="1"/>
          <p:nvPr/>
        </p:nvSpPr>
        <p:spPr>
          <a:xfrm>
            <a:off x="455178" y="12676433"/>
            <a:ext cx="11417495" cy="931665"/>
          </a:xfrm>
          <a:prstGeom prst="rect">
            <a:avLst/>
          </a:prstGeom>
          <a:noFill/>
        </p:spPr>
        <p:txBody>
          <a:bodyPr wrap="square" lIns="0" tIns="0" rIns="0" bIns="0" rtlCol="0" anchor="ctr" anchorCtr="0">
            <a:spAutoFit/>
          </a:bodyPr>
          <a:lstStyle/>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測定に使用したスペアナはアンリツ</a:t>
            </a:r>
            <a:r>
              <a:rPr kumimoji="1" lang="en-US" altLang="ja-JP" sz="1400" dirty="0">
                <a:latin typeface="AR P丸ゴシック体E" panose="020F0900000000000000" pitchFamily="50" charset="-128"/>
                <a:ea typeface="AR P丸ゴシック体E" panose="020F0900000000000000" pitchFamily="50" charset="-128"/>
              </a:rPr>
              <a:t>MS2687A</a:t>
            </a:r>
            <a:r>
              <a:rPr kumimoji="1" lang="ja-JP" altLang="en-US" sz="1400" dirty="0">
                <a:latin typeface="AR P丸ゴシック体E" panose="020F0900000000000000" pitchFamily="50" charset="-128"/>
                <a:ea typeface="AR P丸ゴシック体E" panose="020F0900000000000000" pitchFamily="50" charset="-128"/>
              </a:rPr>
              <a:t>（</a:t>
            </a:r>
            <a:r>
              <a:rPr kumimoji="1" lang="en-US" altLang="ja-JP" sz="1400" dirty="0">
                <a:latin typeface="AR P丸ゴシック体E" panose="020F0900000000000000" pitchFamily="50" charset="-128"/>
                <a:ea typeface="AR P丸ゴシック体E" panose="020F0900000000000000" pitchFamily="50" charset="-128"/>
              </a:rPr>
              <a:t>2</a:t>
            </a:r>
            <a:r>
              <a:rPr kumimoji="1" lang="ja-JP" altLang="en-US" sz="1400" dirty="0">
                <a:latin typeface="AR P丸ゴシック体E" panose="020F0900000000000000" pitchFamily="50" charset="-128"/>
                <a:ea typeface="AR P丸ゴシック体E" panose="020F0900000000000000" pitchFamily="50" charset="-128"/>
              </a:rPr>
              <a:t>ポート）および</a:t>
            </a:r>
            <a:r>
              <a:rPr kumimoji="1" lang="en-US" altLang="ja-JP" sz="1400" dirty="0">
                <a:latin typeface="AR P丸ゴシック体E" panose="020F0900000000000000" pitchFamily="50" charset="-128"/>
                <a:ea typeface="AR P丸ゴシック体E" panose="020F0900000000000000" pitchFamily="50" charset="-128"/>
              </a:rPr>
              <a:t>HP8563A</a:t>
            </a:r>
            <a:r>
              <a:rPr kumimoji="1" lang="ja-JP" altLang="en-US" sz="1400" dirty="0">
                <a:latin typeface="AR P丸ゴシック体E" panose="020F0900000000000000" pitchFamily="50" charset="-128"/>
                <a:ea typeface="AR P丸ゴシック体E" panose="020F0900000000000000" pitchFamily="50" charset="-128"/>
              </a:rPr>
              <a:t>（</a:t>
            </a:r>
            <a:r>
              <a:rPr kumimoji="1" lang="en-US" altLang="ja-JP" sz="1400" dirty="0">
                <a:latin typeface="AR P丸ゴシック体E" panose="020F0900000000000000" pitchFamily="50" charset="-128"/>
                <a:ea typeface="AR P丸ゴシック体E" panose="020F0900000000000000" pitchFamily="50" charset="-128"/>
              </a:rPr>
              <a:t>3</a:t>
            </a:r>
            <a:r>
              <a:rPr kumimoji="1" lang="ja-JP" altLang="en-US" sz="1400" dirty="0">
                <a:latin typeface="AR P丸ゴシック体E" panose="020F0900000000000000" pitchFamily="50" charset="-128"/>
                <a:ea typeface="AR P丸ゴシック体E" panose="020F0900000000000000" pitchFamily="50" charset="-128"/>
              </a:rPr>
              <a:t>ポート）です。測定結果（ミキサ損失）はスペアナの</a:t>
            </a:r>
            <a:r>
              <a:rPr kumimoji="1" lang="en-US" altLang="ja-JP" sz="1400" dirty="0">
                <a:latin typeface="AR P丸ゴシック体E" panose="020F0900000000000000" pitchFamily="50" charset="-128"/>
                <a:ea typeface="AR P丸ゴシック体E" panose="020F0900000000000000" pitchFamily="50" charset="-128"/>
              </a:rPr>
              <a:t>LO</a:t>
            </a:r>
            <a:r>
              <a:rPr kumimoji="1" lang="ja-JP" altLang="en-US" sz="1400" dirty="0">
                <a:latin typeface="AR P丸ゴシック体E" panose="020F0900000000000000" pitchFamily="50" charset="-128"/>
                <a:ea typeface="AR P丸ゴシック体E" panose="020F0900000000000000" pitchFamily="50" charset="-128"/>
              </a:rPr>
              <a:t>レベルとハーモニック次数で大きく異なりますので下記測定値は参考値です。特に</a:t>
            </a:r>
            <a:r>
              <a:rPr kumimoji="1" lang="en-US" altLang="ja-JP" sz="1400" dirty="0">
                <a:latin typeface="AR P丸ゴシック体E" panose="020F0900000000000000" pitchFamily="50" charset="-128"/>
                <a:ea typeface="AR P丸ゴシック体E" panose="020F0900000000000000" pitchFamily="50" charset="-128"/>
              </a:rPr>
              <a:t>2</a:t>
            </a:r>
            <a:r>
              <a:rPr kumimoji="1" lang="ja-JP" altLang="en-US" sz="1400" dirty="0">
                <a:latin typeface="AR P丸ゴシック体E" panose="020F0900000000000000" pitchFamily="50" charset="-128"/>
                <a:ea typeface="AR P丸ゴシック体E" panose="020F0900000000000000" pitchFamily="50" charset="-128"/>
              </a:rPr>
              <a:t>ポートのスペアナでは</a:t>
            </a:r>
            <a:r>
              <a:rPr kumimoji="1" lang="en-US" altLang="ja-JP" sz="1400" dirty="0">
                <a:latin typeface="AR P丸ゴシック体E" panose="020F0900000000000000" pitchFamily="50" charset="-128"/>
                <a:ea typeface="AR P丸ゴシック体E" panose="020F0900000000000000" pitchFamily="50" charset="-128"/>
              </a:rPr>
              <a:t>LO</a:t>
            </a:r>
            <a:r>
              <a:rPr kumimoji="1" lang="ja-JP" altLang="en-US" sz="1400" dirty="0">
                <a:latin typeface="AR P丸ゴシック体E" panose="020F0900000000000000" pitchFamily="50" charset="-128"/>
                <a:ea typeface="AR P丸ゴシック体E" panose="020F0900000000000000" pitchFamily="50" charset="-128"/>
              </a:rPr>
              <a:t>レベルの影響が大きいので</a:t>
            </a:r>
            <a:r>
              <a:rPr kumimoji="1" lang="en-US" altLang="ja-JP" sz="1400" dirty="0">
                <a:latin typeface="AR P丸ゴシック体E" panose="020F0900000000000000" pitchFamily="50" charset="-128"/>
                <a:ea typeface="AR P丸ゴシック体E" panose="020F0900000000000000" pitchFamily="50" charset="-128"/>
              </a:rPr>
              <a:t>LO</a:t>
            </a:r>
            <a:r>
              <a:rPr kumimoji="1" lang="ja-JP" altLang="en-US" sz="1400" dirty="0">
                <a:latin typeface="AR P丸ゴシック体E" panose="020F0900000000000000" pitchFamily="50" charset="-128"/>
                <a:ea typeface="AR P丸ゴシック体E" panose="020F0900000000000000" pitchFamily="50" charset="-128"/>
              </a:rPr>
              <a:t>に</a:t>
            </a:r>
            <a:r>
              <a:rPr kumimoji="1" lang="en-US" altLang="ja-JP" sz="1400" dirty="0">
                <a:latin typeface="AR P丸ゴシック体E" panose="020F0900000000000000" pitchFamily="50" charset="-128"/>
                <a:ea typeface="AR P丸ゴシック体E" panose="020F0900000000000000" pitchFamily="50" charset="-128"/>
              </a:rPr>
              <a:t>1</a:t>
            </a:r>
            <a:r>
              <a:rPr kumimoji="1" lang="ja-JP" altLang="en-US" sz="1400" dirty="0">
                <a:latin typeface="AR P丸ゴシック体E" panose="020F0900000000000000" pitchFamily="50" charset="-128"/>
                <a:ea typeface="AR P丸ゴシック体E" panose="020F0900000000000000" pitchFamily="50" charset="-128"/>
              </a:rPr>
              <a:t>～</a:t>
            </a:r>
            <a:r>
              <a:rPr kumimoji="1" lang="en-US" altLang="ja-JP" sz="1400" dirty="0">
                <a:latin typeface="AR P丸ゴシック体E" panose="020F0900000000000000" pitchFamily="50" charset="-128"/>
                <a:ea typeface="AR P丸ゴシック体E" panose="020F0900000000000000" pitchFamily="50" charset="-128"/>
              </a:rPr>
              <a:t>5</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a:t>
            </a:r>
            <a:r>
              <a:rPr kumimoji="1" lang="ja-JP" altLang="en-US" sz="1400" dirty="0">
                <a:latin typeface="AR P丸ゴシック体E" panose="020F0900000000000000" pitchFamily="50" charset="-128"/>
                <a:ea typeface="AR P丸ゴシック体E" panose="020F0900000000000000" pitchFamily="50" charset="-128"/>
              </a:rPr>
              <a:t>の減衰器を入れる事で損失が良くなる場合があります。（</a:t>
            </a:r>
            <a:r>
              <a:rPr kumimoji="1" lang="en-US" altLang="ja-JP" sz="1400" dirty="0">
                <a:latin typeface="AR P丸ゴシック体E" panose="020F0900000000000000" pitchFamily="50" charset="-128"/>
                <a:ea typeface="AR P丸ゴシック体E" panose="020F0900000000000000" pitchFamily="50" charset="-128"/>
              </a:rPr>
              <a:t>LO</a:t>
            </a:r>
            <a:r>
              <a:rPr kumimoji="1" lang="ja-JP" altLang="en-US" sz="1400" dirty="0">
                <a:latin typeface="AR P丸ゴシック体E" panose="020F0900000000000000" pitchFamily="50" charset="-128"/>
                <a:ea typeface="AR P丸ゴシック体E" panose="020F0900000000000000" pitchFamily="50" charset="-128"/>
              </a:rPr>
              <a:t>を下げる方が良い場合もある）</a:t>
            </a:r>
            <a:r>
              <a:rPr kumimoji="1" lang="en-US" altLang="ja-JP" sz="1400" dirty="0">
                <a:latin typeface="AR P丸ゴシック体E" panose="020F0900000000000000" pitchFamily="50" charset="-128"/>
                <a:ea typeface="AR P丸ゴシック体E" panose="020F0900000000000000" pitchFamily="50" charset="-128"/>
              </a:rPr>
              <a:t> </a:t>
            </a: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98" name="テキスト ボックス 97">
            <a:extLst>
              <a:ext uri="{FF2B5EF4-FFF2-40B4-BE49-F238E27FC236}">
                <a16:creationId xmlns:a16="http://schemas.microsoft.com/office/drawing/2014/main" id="{12138686-4992-FF1D-B656-61416827F496}"/>
              </a:ext>
            </a:extLst>
          </p:cNvPr>
          <p:cNvSpPr txBox="1"/>
          <p:nvPr/>
        </p:nvSpPr>
        <p:spPr>
          <a:xfrm>
            <a:off x="11221022" y="9654831"/>
            <a:ext cx="768450" cy="338554"/>
          </a:xfrm>
          <a:prstGeom prst="rect">
            <a:avLst/>
          </a:prstGeom>
          <a:noFill/>
        </p:spPr>
        <p:txBody>
          <a:bodyPr wrap="square" rtlCol="0">
            <a:spAutoFit/>
          </a:bodyPr>
          <a:lstStyle/>
          <a:p>
            <a:r>
              <a:rPr kumimoji="1" lang="en-US" altLang="ja-JP" sz="1600" dirty="0"/>
              <a:t>IF OUT</a:t>
            </a:r>
            <a:endParaRPr kumimoji="1" lang="ja-JP" altLang="en-US" sz="1600" dirty="0"/>
          </a:p>
        </p:txBody>
      </p:sp>
      <p:sp>
        <p:nvSpPr>
          <p:cNvPr id="99" name="テキスト ボックス 98">
            <a:extLst>
              <a:ext uri="{FF2B5EF4-FFF2-40B4-BE49-F238E27FC236}">
                <a16:creationId xmlns:a16="http://schemas.microsoft.com/office/drawing/2014/main" id="{89C76F44-141B-A86A-E18F-79B7369255F8}"/>
              </a:ext>
            </a:extLst>
          </p:cNvPr>
          <p:cNvSpPr txBox="1"/>
          <p:nvPr/>
        </p:nvSpPr>
        <p:spPr>
          <a:xfrm>
            <a:off x="11268647" y="11283606"/>
            <a:ext cx="768450" cy="338554"/>
          </a:xfrm>
          <a:prstGeom prst="rect">
            <a:avLst/>
          </a:prstGeom>
          <a:noFill/>
        </p:spPr>
        <p:txBody>
          <a:bodyPr wrap="square" rtlCol="0">
            <a:spAutoFit/>
          </a:bodyPr>
          <a:lstStyle/>
          <a:p>
            <a:r>
              <a:rPr kumimoji="1" lang="en-US" altLang="ja-JP" sz="1600" dirty="0"/>
              <a:t>LO</a:t>
            </a:r>
            <a:r>
              <a:rPr kumimoji="1" lang="ja-JP" altLang="en-US" sz="1600" dirty="0"/>
              <a:t>　</a:t>
            </a:r>
            <a:r>
              <a:rPr kumimoji="1" lang="en-US" altLang="ja-JP" sz="1600" dirty="0"/>
              <a:t>IN</a:t>
            </a:r>
            <a:endParaRPr kumimoji="1" lang="ja-JP" altLang="en-US" sz="1600" dirty="0"/>
          </a:p>
        </p:txBody>
      </p:sp>
    </p:spTree>
    <p:extLst>
      <p:ext uri="{BB962C8B-B14F-4D97-AF65-F5344CB8AC3E}">
        <p14:creationId xmlns:p14="http://schemas.microsoft.com/office/powerpoint/2010/main" val="15544800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1608</TotalTime>
  <Words>548</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 P丸ゴシック体E</vt:lpstr>
      <vt:lpstr>HGPｺﾞｼｯｸE</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Norio</dc:creator>
  <cp:lastModifiedBy>Ueshima Norio</cp:lastModifiedBy>
  <cp:revision>234</cp:revision>
  <cp:lastPrinted>2025-09-28T07:41:14Z</cp:lastPrinted>
  <dcterms:created xsi:type="dcterms:W3CDTF">2019-04-03T02:53:44Z</dcterms:created>
  <dcterms:modified xsi:type="dcterms:W3CDTF">2025-09-28T08:15:42Z</dcterms:modified>
</cp:coreProperties>
</file>